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58" r:id="rId7"/>
    <p:sldId id="267" r:id="rId8"/>
    <p:sldId id="274" r:id="rId9"/>
    <p:sldId id="260" r:id="rId10"/>
    <p:sldId id="262" r:id="rId11"/>
    <p:sldId id="263" r:id="rId12"/>
    <p:sldId id="273" r:id="rId13"/>
    <p:sldId id="265" r:id="rId14"/>
    <p:sldId id="271" r:id="rId15"/>
    <p:sldId id="268"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8"/>
    <a:srgbClr val="5878C7"/>
    <a:srgbClr val="378DC7"/>
    <a:srgbClr val="378DFF"/>
    <a:srgbClr val="FFFFFF"/>
    <a:srgbClr val="007B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76610-B29F-404C-829F-10AB9BD39FA9}" v="3" dt="2020-10-15T13:09:39.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68" autoAdjust="0"/>
  </p:normalViewPr>
  <p:slideViewPr>
    <p:cSldViewPr snapToGrid="0" snapToObjects="1">
      <p:cViewPr varScale="1">
        <p:scale>
          <a:sx n="43" d="100"/>
          <a:sy n="43" d="100"/>
        </p:scale>
        <p:origin x="216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ey ODonnell" userId="1381ef25-33f8-4c35-8a75-4eab35d75509" providerId="ADAL" clId="{CF144B8C-4D5C-46A9-A5B5-09960A807D23}"/>
    <pc:docChg chg="custSel addSld modSld">
      <pc:chgData name="Lesley ODonnell" userId="1381ef25-33f8-4c35-8a75-4eab35d75509" providerId="ADAL" clId="{CF144B8C-4D5C-46A9-A5B5-09960A807D23}" dt="2020-09-14T07:35:11.551" v="414" actId="27636"/>
      <pc:docMkLst>
        <pc:docMk/>
      </pc:docMkLst>
      <pc:sldChg chg="modNotesTx">
        <pc:chgData name="Lesley ODonnell" userId="1381ef25-33f8-4c35-8a75-4eab35d75509" providerId="ADAL" clId="{CF144B8C-4D5C-46A9-A5B5-09960A807D23}" dt="2020-09-14T07:33:51.691" v="293" actId="20577"/>
        <pc:sldMkLst>
          <pc:docMk/>
          <pc:sldMk cId="401091049" sldId="262"/>
        </pc:sldMkLst>
      </pc:sldChg>
      <pc:sldChg chg="modNotesTx">
        <pc:chgData name="Lesley ODonnell" userId="1381ef25-33f8-4c35-8a75-4eab35d75509" providerId="ADAL" clId="{CF144B8C-4D5C-46A9-A5B5-09960A807D23}" dt="2020-09-14T07:34:21.903" v="364" actId="20577"/>
        <pc:sldMkLst>
          <pc:docMk/>
          <pc:sldMk cId="3190580298" sldId="263"/>
        </pc:sldMkLst>
      </pc:sldChg>
      <pc:sldChg chg="modSp">
        <pc:chgData name="Lesley ODonnell" userId="1381ef25-33f8-4c35-8a75-4eab35d75509" providerId="ADAL" clId="{CF144B8C-4D5C-46A9-A5B5-09960A807D23}" dt="2020-09-14T07:35:11.551" v="414" actId="27636"/>
        <pc:sldMkLst>
          <pc:docMk/>
          <pc:sldMk cId="1733853390" sldId="273"/>
        </pc:sldMkLst>
        <pc:spChg chg="mod">
          <ac:chgData name="Lesley ODonnell" userId="1381ef25-33f8-4c35-8a75-4eab35d75509" providerId="ADAL" clId="{CF144B8C-4D5C-46A9-A5B5-09960A807D23}" dt="2020-09-14T07:35:11.551" v="414" actId="27636"/>
          <ac:spMkLst>
            <pc:docMk/>
            <pc:sldMk cId="1733853390" sldId="273"/>
            <ac:spMk id="3" creationId="{D8053139-86D1-41D3-9894-BE89854C89C8}"/>
          </ac:spMkLst>
        </pc:spChg>
      </pc:sldChg>
      <pc:sldChg chg="addSp delSp modSp add">
        <pc:chgData name="Lesley ODonnell" userId="1381ef25-33f8-4c35-8a75-4eab35d75509" providerId="ADAL" clId="{CF144B8C-4D5C-46A9-A5B5-09960A807D23}" dt="2020-09-14T07:33:06.826" v="212" actId="20577"/>
        <pc:sldMkLst>
          <pc:docMk/>
          <pc:sldMk cId="3739608659" sldId="274"/>
        </pc:sldMkLst>
        <pc:spChg chg="del">
          <ac:chgData name="Lesley ODonnell" userId="1381ef25-33f8-4c35-8a75-4eab35d75509" providerId="ADAL" clId="{CF144B8C-4D5C-46A9-A5B5-09960A807D23}" dt="2020-09-14T07:31:02.488" v="1" actId="478"/>
          <ac:spMkLst>
            <pc:docMk/>
            <pc:sldMk cId="3739608659" sldId="274"/>
            <ac:spMk id="2" creationId="{E5EE2C2C-FCB6-4CAD-8620-3ACEC97260E4}"/>
          </ac:spMkLst>
        </pc:spChg>
        <pc:spChg chg="del">
          <ac:chgData name="Lesley ODonnell" userId="1381ef25-33f8-4c35-8a75-4eab35d75509" providerId="ADAL" clId="{CF144B8C-4D5C-46A9-A5B5-09960A807D23}" dt="2020-09-14T07:31:04.990" v="2" actId="478"/>
          <ac:spMkLst>
            <pc:docMk/>
            <pc:sldMk cId="3739608659" sldId="274"/>
            <ac:spMk id="3" creationId="{62080F11-18DA-4ECA-A7E5-ECE3C586D49B}"/>
          </ac:spMkLst>
        </pc:spChg>
        <pc:spChg chg="add mod">
          <ac:chgData name="Lesley ODonnell" userId="1381ef25-33f8-4c35-8a75-4eab35d75509" providerId="ADAL" clId="{CF144B8C-4D5C-46A9-A5B5-09960A807D23}" dt="2020-09-14T07:33:06.826" v="212" actId="20577"/>
          <ac:spMkLst>
            <pc:docMk/>
            <pc:sldMk cId="3739608659" sldId="274"/>
            <ac:spMk id="6" creationId="{46EC3997-7C0D-4BD2-A34D-6C4157CCD32E}"/>
          </ac:spMkLst>
        </pc:spChg>
        <pc:graphicFrameChg chg="mod">
          <ac:chgData name="Lesley ODonnell" userId="1381ef25-33f8-4c35-8a75-4eab35d75509" providerId="ADAL" clId="{CF144B8C-4D5C-46A9-A5B5-09960A807D23}" dt="2020-09-14T07:31:15.437" v="5" actId="14100"/>
          <ac:graphicFrameMkLst>
            <pc:docMk/>
            <pc:sldMk cId="3739608659" sldId="274"/>
            <ac:graphicFrameMk id="5" creationId="{12ABECEB-47D0-42C4-8F79-9105FEF4F859}"/>
          </ac:graphicFrameMkLst>
        </pc:graphicFrameChg>
      </pc:sldChg>
    </pc:docChg>
  </pc:docChgLst>
  <pc:docChgLst>
    <pc:chgData name="Lesley ODonnell" userId="1381ef25-33f8-4c35-8a75-4eab35d75509" providerId="ADAL" clId="{8DE76610-B29F-404C-829F-10AB9BD39FA9}"/>
    <pc:docChg chg="custSel modSld">
      <pc:chgData name="Lesley ODonnell" userId="1381ef25-33f8-4c35-8a75-4eab35d75509" providerId="ADAL" clId="{8DE76610-B29F-404C-829F-10AB9BD39FA9}" dt="2020-10-15T13:13:41.053" v="2983" actId="20577"/>
      <pc:docMkLst>
        <pc:docMk/>
      </pc:docMkLst>
      <pc:sldChg chg="modNotesTx">
        <pc:chgData name="Lesley ODonnell" userId="1381ef25-33f8-4c35-8a75-4eab35d75509" providerId="ADAL" clId="{8DE76610-B29F-404C-829F-10AB9BD39FA9}" dt="2020-10-15T11:57:31.327" v="6" actId="20577"/>
        <pc:sldMkLst>
          <pc:docMk/>
          <pc:sldMk cId="1469252916" sldId="257"/>
        </pc:sldMkLst>
      </pc:sldChg>
      <pc:sldChg chg="modSp modNotesTx">
        <pc:chgData name="Lesley ODonnell" userId="1381ef25-33f8-4c35-8a75-4eab35d75509" providerId="ADAL" clId="{8DE76610-B29F-404C-829F-10AB9BD39FA9}" dt="2020-10-15T12:01:10.046" v="363" actId="20577"/>
        <pc:sldMkLst>
          <pc:docMk/>
          <pc:sldMk cId="1677609054" sldId="258"/>
        </pc:sldMkLst>
        <pc:spChg chg="mod">
          <ac:chgData name="Lesley ODonnell" userId="1381ef25-33f8-4c35-8a75-4eab35d75509" providerId="ADAL" clId="{8DE76610-B29F-404C-829F-10AB9BD39FA9}" dt="2020-10-15T12:01:10.046" v="363" actId="20577"/>
          <ac:spMkLst>
            <pc:docMk/>
            <pc:sldMk cId="1677609054" sldId="258"/>
            <ac:spMk id="3" creationId="{33A6466F-EC85-4FD6-A65B-581BCFFCE458}"/>
          </ac:spMkLst>
        </pc:spChg>
      </pc:sldChg>
      <pc:sldChg chg="modNotesTx">
        <pc:chgData name="Lesley ODonnell" userId="1381ef25-33f8-4c35-8a75-4eab35d75509" providerId="ADAL" clId="{8DE76610-B29F-404C-829F-10AB9BD39FA9}" dt="2020-10-15T12:58:48.767" v="1076" actId="20577"/>
        <pc:sldMkLst>
          <pc:docMk/>
          <pc:sldMk cId="2101854291" sldId="260"/>
        </pc:sldMkLst>
      </pc:sldChg>
      <pc:sldChg chg="modNotesTx">
        <pc:chgData name="Lesley ODonnell" userId="1381ef25-33f8-4c35-8a75-4eab35d75509" providerId="ADAL" clId="{8DE76610-B29F-404C-829F-10AB9BD39FA9}" dt="2020-10-15T13:02:22.472" v="1523" actId="20577"/>
        <pc:sldMkLst>
          <pc:docMk/>
          <pc:sldMk cId="401091049" sldId="262"/>
        </pc:sldMkLst>
      </pc:sldChg>
      <pc:sldChg chg="modNotesTx">
        <pc:chgData name="Lesley ODonnell" userId="1381ef25-33f8-4c35-8a75-4eab35d75509" providerId="ADAL" clId="{8DE76610-B29F-404C-829F-10AB9BD39FA9}" dt="2020-10-15T13:03:54.268" v="1892" actId="20577"/>
        <pc:sldMkLst>
          <pc:docMk/>
          <pc:sldMk cId="3190580298" sldId="263"/>
        </pc:sldMkLst>
      </pc:sldChg>
      <pc:sldChg chg="modNotesTx">
        <pc:chgData name="Lesley ODonnell" userId="1381ef25-33f8-4c35-8a75-4eab35d75509" providerId="ADAL" clId="{8DE76610-B29F-404C-829F-10AB9BD39FA9}" dt="2020-10-15T13:08:33.519" v="2210" actId="20577"/>
        <pc:sldMkLst>
          <pc:docMk/>
          <pc:sldMk cId="1297605404" sldId="265"/>
        </pc:sldMkLst>
      </pc:sldChg>
      <pc:sldChg chg="modNotesTx">
        <pc:chgData name="Lesley ODonnell" userId="1381ef25-33f8-4c35-8a75-4eab35d75509" providerId="ADAL" clId="{8DE76610-B29F-404C-829F-10AB9BD39FA9}" dt="2020-10-15T12:54:04.779" v="474" actId="20577"/>
        <pc:sldMkLst>
          <pc:docMk/>
          <pc:sldMk cId="618054245" sldId="267"/>
        </pc:sldMkLst>
      </pc:sldChg>
      <pc:sldChg chg="modNotesTx">
        <pc:chgData name="Lesley ODonnell" userId="1381ef25-33f8-4c35-8a75-4eab35d75509" providerId="ADAL" clId="{8DE76610-B29F-404C-829F-10AB9BD39FA9}" dt="2020-10-15T13:11:12.656" v="2524" actId="20577"/>
        <pc:sldMkLst>
          <pc:docMk/>
          <pc:sldMk cId="2826506330" sldId="268"/>
        </pc:sldMkLst>
      </pc:sldChg>
      <pc:sldChg chg="modSp modNotesTx">
        <pc:chgData name="Lesley ODonnell" userId="1381ef25-33f8-4c35-8a75-4eab35d75509" providerId="ADAL" clId="{8DE76610-B29F-404C-829F-10AB9BD39FA9}" dt="2020-10-15T13:13:41.053" v="2983" actId="20577"/>
        <pc:sldMkLst>
          <pc:docMk/>
          <pc:sldMk cId="2837884884" sldId="272"/>
        </pc:sldMkLst>
        <pc:spChg chg="mod">
          <ac:chgData name="Lesley ODonnell" userId="1381ef25-33f8-4c35-8a75-4eab35d75509" providerId="ADAL" clId="{8DE76610-B29F-404C-829F-10AB9BD39FA9}" dt="2020-10-15T13:11:42.985" v="2569" actId="20577"/>
          <ac:spMkLst>
            <pc:docMk/>
            <pc:sldMk cId="2837884884" sldId="272"/>
            <ac:spMk id="5" creationId="{46CC8227-234F-4154-8685-876845C6B0A4}"/>
          </ac:spMkLst>
        </pc:spChg>
      </pc:sldChg>
      <pc:sldChg chg="modSp">
        <pc:chgData name="Lesley ODonnell" userId="1381ef25-33f8-4c35-8a75-4eab35d75509" providerId="ADAL" clId="{8DE76610-B29F-404C-829F-10AB9BD39FA9}" dt="2020-10-15T12:54:58.425" v="518" actId="403"/>
        <pc:sldMkLst>
          <pc:docMk/>
          <pc:sldMk cId="3739608659" sldId="274"/>
        </pc:sldMkLst>
        <pc:spChg chg="mod">
          <ac:chgData name="Lesley ODonnell" userId="1381ef25-33f8-4c35-8a75-4eab35d75509" providerId="ADAL" clId="{8DE76610-B29F-404C-829F-10AB9BD39FA9}" dt="2020-10-15T12:54:58.425" v="518" actId="403"/>
          <ac:spMkLst>
            <pc:docMk/>
            <pc:sldMk cId="3739608659" sldId="274"/>
            <ac:spMk id="6" creationId="{46EC3997-7C0D-4BD2-A34D-6C4157CCD32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B10C8-6101-42E1-A4B8-844A737067B0}"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A9CF1EC9-EEF4-4BB8-BE2C-748433107FBD}">
      <dgm:prSet/>
      <dgm:spPr/>
      <dgm:t>
        <a:bodyPr/>
        <a:lstStyle/>
        <a:p>
          <a:pPr>
            <a:defRPr cap="all"/>
          </a:pPr>
          <a:r>
            <a:rPr lang="en-GB"/>
            <a:t>Please turn to page 262 and read Step 4</a:t>
          </a:r>
          <a:endParaRPr lang="en-US"/>
        </a:p>
      </dgm:t>
    </dgm:pt>
    <dgm:pt modelId="{0E70C479-C407-4ABB-9338-986BE41E447D}" type="parTrans" cxnId="{1EC08513-77A3-4E7A-B75C-3E8EAE0163D0}">
      <dgm:prSet/>
      <dgm:spPr/>
      <dgm:t>
        <a:bodyPr/>
        <a:lstStyle/>
        <a:p>
          <a:endParaRPr lang="en-US"/>
        </a:p>
      </dgm:t>
    </dgm:pt>
    <dgm:pt modelId="{F9A9003B-3F6C-41A2-82D1-2AAE04C8D09E}" type="sibTrans" cxnId="{1EC08513-77A3-4E7A-B75C-3E8EAE0163D0}">
      <dgm:prSet/>
      <dgm:spPr/>
      <dgm:t>
        <a:bodyPr/>
        <a:lstStyle/>
        <a:p>
          <a:endParaRPr lang="en-US"/>
        </a:p>
      </dgm:t>
    </dgm:pt>
    <dgm:pt modelId="{64D83F59-AC7A-4358-8151-59C80A13C356}">
      <dgm:prSet/>
      <dgm:spPr/>
      <dgm:t>
        <a:bodyPr/>
        <a:lstStyle/>
        <a:p>
          <a:pPr>
            <a:defRPr cap="all"/>
          </a:pPr>
          <a:r>
            <a:rPr lang="en-GB"/>
            <a:t>There are a number of ways to evaluate</a:t>
          </a:r>
          <a:endParaRPr lang="en-US"/>
        </a:p>
      </dgm:t>
    </dgm:pt>
    <dgm:pt modelId="{CFCC4855-8488-4C13-9431-C3B718F05552}" type="parTrans" cxnId="{A4E723C0-45E6-4671-8D82-63D51FEC231A}">
      <dgm:prSet/>
      <dgm:spPr/>
      <dgm:t>
        <a:bodyPr/>
        <a:lstStyle/>
        <a:p>
          <a:endParaRPr lang="en-US"/>
        </a:p>
      </dgm:t>
    </dgm:pt>
    <dgm:pt modelId="{31C6B367-59E1-4B05-8814-C08C6C2480E6}" type="sibTrans" cxnId="{A4E723C0-45E6-4671-8D82-63D51FEC231A}">
      <dgm:prSet/>
      <dgm:spPr/>
      <dgm:t>
        <a:bodyPr/>
        <a:lstStyle/>
        <a:p>
          <a:endParaRPr lang="en-US"/>
        </a:p>
      </dgm:t>
    </dgm:pt>
    <dgm:pt modelId="{FF09571E-76EF-4D75-826B-0242E854B46F}">
      <dgm:prSet/>
      <dgm:spPr/>
      <dgm:t>
        <a:bodyPr/>
        <a:lstStyle/>
        <a:p>
          <a:pPr>
            <a:defRPr cap="all"/>
          </a:pPr>
          <a:r>
            <a:rPr lang="en-GB"/>
            <a:t>Face check handout</a:t>
          </a:r>
          <a:endParaRPr lang="en-US"/>
        </a:p>
      </dgm:t>
    </dgm:pt>
    <dgm:pt modelId="{B715AE45-1C95-4952-809F-4314C9E89AE3}" type="parTrans" cxnId="{7D54F95C-468F-48B8-A629-4C1262E5DE89}">
      <dgm:prSet/>
      <dgm:spPr/>
      <dgm:t>
        <a:bodyPr/>
        <a:lstStyle/>
        <a:p>
          <a:endParaRPr lang="en-US"/>
        </a:p>
      </dgm:t>
    </dgm:pt>
    <dgm:pt modelId="{83B4BD4B-1551-4B93-9270-01B1D3F97CEC}" type="sibTrans" cxnId="{7D54F95C-468F-48B8-A629-4C1262E5DE89}">
      <dgm:prSet/>
      <dgm:spPr/>
      <dgm:t>
        <a:bodyPr/>
        <a:lstStyle/>
        <a:p>
          <a:endParaRPr lang="en-US"/>
        </a:p>
      </dgm:t>
    </dgm:pt>
    <dgm:pt modelId="{1F95D876-D030-4742-96E3-5D5557CC2818}" type="pres">
      <dgm:prSet presAssocID="{39BB10C8-6101-42E1-A4B8-844A737067B0}" presName="root" presStyleCnt="0">
        <dgm:presLayoutVars>
          <dgm:dir/>
          <dgm:resizeHandles val="exact"/>
        </dgm:presLayoutVars>
      </dgm:prSet>
      <dgm:spPr/>
    </dgm:pt>
    <dgm:pt modelId="{09275F19-E8F0-4A89-933C-79C34FAD75C1}" type="pres">
      <dgm:prSet presAssocID="{A9CF1EC9-EEF4-4BB8-BE2C-748433107FBD}" presName="compNode" presStyleCnt="0"/>
      <dgm:spPr/>
    </dgm:pt>
    <dgm:pt modelId="{E9CDA3A6-F896-45DD-8A58-9699BF2030A4}" type="pres">
      <dgm:prSet presAssocID="{A9CF1EC9-EEF4-4BB8-BE2C-748433107FBD}" presName="iconBgRect" presStyleLbl="bgShp" presStyleIdx="0" presStyleCnt="3"/>
      <dgm:spPr/>
    </dgm:pt>
    <dgm:pt modelId="{210AEC65-3BB5-4F05-90C9-599A3702BC60}" type="pres">
      <dgm:prSet presAssocID="{A9CF1EC9-EEF4-4BB8-BE2C-748433107F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DE9A7DD2-362A-48A6-ACAF-F02CCFDD521B}" type="pres">
      <dgm:prSet presAssocID="{A9CF1EC9-EEF4-4BB8-BE2C-748433107FBD}" presName="spaceRect" presStyleCnt="0"/>
      <dgm:spPr/>
    </dgm:pt>
    <dgm:pt modelId="{48595BFC-DA7F-42CF-A147-2112A2FC25DA}" type="pres">
      <dgm:prSet presAssocID="{A9CF1EC9-EEF4-4BB8-BE2C-748433107FBD}" presName="textRect" presStyleLbl="revTx" presStyleIdx="0" presStyleCnt="3">
        <dgm:presLayoutVars>
          <dgm:chMax val="1"/>
          <dgm:chPref val="1"/>
        </dgm:presLayoutVars>
      </dgm:prSet>
      <dgm:spPr/>
    </dgm:pt>
    <dgm:pt modelId="{0192DFF8-31A6-4923-8F65-A78AEBB8FEA6}" type="pres">
      <dgm:prSet presAssocID="{F9A9003B-3F6C-41A2-82D1-2AAE04C8D09E}" presName="sibTrans" presStyleCnt="0"/>
      <dgm:spPr/>
    </dgm:pt>
    <dgm:pt modelId="{391AF1E9-2C03-4559-B524-7C28F9AB3EC6}" type="pres">
      <dgm:prSet presAssocID="{64D83F59-AC7A-4358-8151-59C80A13C356}" presName="compNode" presStyleCnt="0"/>
      <dgm:spPr/>
    </dgm:pt>
    <dgm:pt modelId="{A6310203-6867-4E6B-8E6E-901907D17200}" type="pres">
      <dgm:prSet presAssocID="{64D83F59-AC7A-4358-8151-59C80A13C356}" presName="iconBgRect" presStyleLbl="bgShp" presStyleIdx="1" presStyleCnt="3"/>
      <dgm:spPr/>
    </dgm:pt>
    <dgm:pt modelId="{8C7B4B0C-E579-49CD-B8BF-EF1628A7E20B}" type="pres">
      <dgm:prSet presAssocID="{64D83F59-AC7A-4358-8151-59C80A13C35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5EE3BB3-384E-4D65-A0EF-A78DAD61E950}" type="pres">
      <dgm:prSet presAssocID="{64D83F59-AC7A-4358-8151-59C80A13C356}" presName="spaceRect" presStyleCnt="0"/>
      <dgm:spPr/>
    </dgm:pt>
    <dgm:pt modelId="{18E8C95A-28F1-459C-BBAB-45BAFE11150D}" type="pres">
      <dgm:prSet presAssocID="{64D83F59-AC7A-4358-8151-59C80A13C356}" presName="textRect" presStyleLbl="revTx" presStyleIdx="1" presStyleCnt="3">
        <dgm:presLayoutVars>
          <dgm:chMax val="1"/>
          <dgm:chPref val="1"/>
        </dgm:presLayoutVars>
      </dgm:prSet>
      <dgm:spPr/>
    </dgm:pt>
    <dgm:pt modelId="{55F7F402-244B-4BB0-B8FD-88D8B66E8B54}" type="pres">
      <dgm:prSet presAssocID="{31C6B367-59E1-4B05-8814-C08C6C2480E6}" presName="sibTrans" presStyleCnt="0"/>
      <dgm:spPr/>
    </dgm:pt>
    <dgm:pt modelId="{7DE2DD14-21A2-4873-AB86-CFA4572E4959}" type="pres">
      <dgm:prSet presAssocID="{FF09571E-76EF-4D75-826B-0242E854B46F}" presName="compNode" presStyleCnt="0"/>
      <dgm:spPr/>
    </dgm:pt>
    <dgm:pt modelId="{0943703C-2320-4562-BDC0-D9BDBFBB5694}" type="pres">
      <dgm:prSet presAssocID="{FF09571E-76EF-4D75-826B-0242E854B46F}" presName="iconBgRect" presStyleLbl="bgShp" presStyleIdx="2" presStyleCnt="3"/>
      <dgm:spPr/>
    </dgm:pt>
    <dgm:pt modelId="{0A4727D4-C898-4FB0-A577-F0B1EB851BB9}" type="pres">
      <dgm:prSet presAssocID="{FF09571E-76EF-4D75-826B-0242E854B4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0DF850F1-45FD-47AE-A926-109B61EDF6EE}" type="pres">
      <dgm:prSet presAssocID="{FF09571E-76EF-4D75-826B-0242E854B46F}" presName="spaceRect" presStyleCnt="0"/>
      <dgm:spPr/>
    </dgm:pt>
    <dgm:pt modelId="{D6343ED5-42DD-4FF2-A294-459E2F40AC8F}" type="pres">
      <dgm:prSet presAssocID="{FF09571E-76EF-4D75-826B-0242E854B46F}" presName="textRect" presStyleLbl="revTx" presStyleIdx="2" presStyleCnt="3">
        <dgm:presLayoutVars>
          <dgm:chMax val="1"/>
          <dgm:chPref val="1"/>
        </dgm:presLayoutVars>
      </dgm:prSet>
      <dgm:spPr/>
    </dgm:pt>
  </dgm:ptLst>
  <dgm:cxnLst>
    <dgm:cxn modelId="{BD70BE0B-7696-42D5-9F47-416554ACA1FF}" type="presOf" srcId="{FF09571E-76EF-4D75-826B-0242E854B46F}" destId="{D6343ED5-42DD-4FF2-A294-459E2F40AC8F}" srcOrd="0" destOrd="0" presId="urn:microsoft.com/office/officeart/2018/5/layout/IconCircleLabelList"/>
    <dgm:cxn modelId="{1EC08513-77A3-4E7A-B75C-3E8EAE0163D0}" srcId="{39BB10C8-6101-42E1-A4B8-844A737067B0}" destId="{A9CF1EC9-EEF4-4BB8-BE2C-748433107FBD}" srcOrd="0" destOrd="0" parTransId="{0E70C479-C407-4ABB-9338-986BE41E447D}" sibTransId="{F9A9003B-3F6C-41A2-82D1-2AAE04C8D09E}"/>
    <dgm:cxn modelId="{0F23D21F-484E-4D9D-8CC8-407E51E40B3F}" type="presOf" srcId="{A9CF1EC9-EEF4-4BB8-BE2C-748433107FBD}" destId="{48595BFC-DA7F-42CF-A147-2112A2FC25DA}" srcOrd="0" destOrd="0" presId="urn:microsoft.com/office/officeart/2018/5/layout/IconCircleLabelList"/>
    <dgm:cxn modelId="{7D54F95C-468F-48B8-A629-4C1262E5DE89}" srcId="{39BB10C8-6101-42E1-A4B8-844A737067B0}" destId="{FF09571E-76EF-4D75-826B-0242E854B46F}" srcOrd="2" destOrd="0" parTransId="{B715AE45-1C95-4952-809F-4314C9E89AE3}" sibTransId="{83B4BD4B-1551-4B93-9270-01B1D3F97CEC}"/>
    <dgm:cxn modelId="{348A0573-7CDE-4100-9607-BFF126BAB83E}" type="presOf" srcId="{39BB10C8-6101-42E1-A4B8-844A737067B0}" destId="{1F95D876-D030-4742-96E3-5D5557CC2818}" srcOrd="0" destOrd="0" presId="urn:microsoft.com/office/officeart/2018/5/layout/IconCircleLabelList"/>
    <dgm:cxn modelId="{25FBBD75-53FA-4CC5-B7E1-838C5E857DCC}" type="presOf" srcId="{64D83F59-AC7A-4358-8151-59C80A13C356}" destId="{18E8C95A-28F1-459C-BBAB-45BAFE11150D}" srcOrd="0" destOrd="0" presId="urn:microsoft.com/office/officeart/2018/5/layout/IconCircleLabelList"/>
    <dgm:cxn modelId="{A4E723C0-45E6-4671-8D82-63D51FEC231A}" srcId="{39BB10C8-6101-42E1-A4B8-844A737067B0}" destId="{64D83F59-AC7A-4358-8151-59C80A13C356}" srcOrd="1" destOrd="0" parTransId="{CFCC4855-8488-4C13-9431-C3B718F05552}" sibTransId="{31C6B367-59E1-4B05-8814-C08C6C2480E6}"/>
    <dgm:cxn modelId="{6C88F43A-FBE7-4A7F-98C5-CFF1F80F48DA}" type="presParOf" srcId="{1F95D876-D030-4742-96E3-5D5557CC2818}" destId="{09275F19-E8F0-4A89-933C-79C34FAD75C1}" srcOrd="0" destOrd="0" presId="urn:microsoft.com/office/officeart/2018/5/layout/IconCircleLabelList"/>
    <dgm:cxn modelId="{AB3D586E-31C8-430B-8C32-5FE190E9E0B9}" type="presParOf" srcId="{09275F19-E8F0-4A89-933C-79C34FAD75C1}" destId="{E9CDA3A6-F896-45DD-8A58-9699BF2030A4}" srcOrd="0" destOrd="0" presId="urn:microsoft.com/office/officeart/2018/5/layout/IconCircleLabelList"/>
    <dgm:cxn modelId="{42F102FE-A559-4C32-926A-37BBBB9025F5}" type="presParOf" srcId="{09275F19-E8F0-4A89-933C-79C34FAD75C1}" destId="{210AEC65-3BB5-4F05-90C9-599A3702BC60}" srcOrd="1" destOrd="0" presId="urn:microsoft.com/office/officeart/2018/5/layout/IconCircleLabelList"/>
    <dgm:cxn modelId="{B8A73587-1923-41BD-B265-D3E16F928E74}" type="presParOf" srcId="{09275F19-E8F0-4A89-933C-79C34FAD75C1}" destId="{DE9A7DD2-362A-48A6-ACAF-F02CCFDD521B}" srcOrd="2" destOrd="0" presId="urn:microsoft.com/office/officeart/2018/5/layout/IconCircleLabelList"/>
    <dgm:cxn modelId="{B88622A8-3F94-437D-A973-C79816D28A95}" type="presParOf" srcId="{09275F19-E8F0-4A89-933C-79C34FAD75C1}" destId="{48595BFC-DA7F-42CF-A147-2112A2FC25DA}" srcOrd="3" destOrd="0" presId="urn:microsoft.com/office/officeart/2018/5/layout/IconCircleLabelList"/>
    <dgm:cxn modelId="{4DAAFFAD-6E77-4337-A60B-7CE9DD4B97F1}" type="presParOf" srcId="{1F95D876-D030-4742-96E3-5D5557CC2818}" destId="{0192DFF8-31A6-4923-8F65-A78AEBB8FEA6}" srcOrd="1" destOrd="0" presId="urn:microsoft.com/office/officeart/2018/5/layout/IconCircleLabelList"/>
    <dgm:cxn modelId="{E2CF37B0-64B9-4007-A208-AECF86C714DB}" type="presParOf" srcId="{1F95D876-D030-4742-96E3-5D5557CC2818}" destId="{391AF1E9-2C03-4559-B524-7C28F9AB3EC6}" srcOrd="2" destOrd="0" presId="urn:microsoft.com/office/officeart/2018/5/layout/IconCircleLabelList"/>
    <dgm:cxn modelId="{145057B6-0775-44CE-942A-6E6463C9B4F6}" type="presParOf" srcId="{391AF1E9-2C03-4559-B524-7C28F9AB3EC6}" destId="{A6310203-6867-4E6B-8E6E-901907D17200}" srcOrd="0" destOrd="0" presId="urn:microsoft.com/office/officeart/2018/5/layout/IconCircleLabelList"/>
    <dgm:cxn modelId="{EEAEF9B0-80DA-4906-B9C0-61E64578EC9B}" type="presParOf" srcId="{391AF1E9-2C03-4559-B524-7C28F9AB3EC6}" destId="{8C7B4B0C-E579-49CD-B8BF-EF1628A7E20B}" srcOrd="1" destOrd="0" presId="urn:microsoft.com/office/officeart/2018/5/layout/IconCircleLabelList"/>
    <dgm:cxn modelId="{32D065EB-DC1C-469C-8573-1B282779C377}" type="presParOf" srcId="{391AF1E9-2C03-4559-B524-7C28F9AB3EC6}" destId="{25EE3BB3-384E-4D65-A0EF-A78DAD61E950}" srcOrd="2" destOrd="0" presId="urn:microsoft.com/office/officeart/2018/5/layout/IconCircleLabelList"/>
    <dgm:cxn modelId="{0BCAC8CE-BF2E-43C8-B004-5979B7F2BB5F}" type="presParOf" srcId="{391AF1E9-2C03-4559-B524-7C28F9AB3EC6}" destId="{18E8C95A-28F1-459C-BBAB-45BAFE11150D}" srcOrd="3" destOrd="0" presId="urn:microsoft.com/office/officeart/2018/5/layout/IconCircleLabelList"/>
    <dgm:cxn modelId="{DB6D006A-C32F-4637-97A5-110E6989C90B}" type="presParOf" srcId="{1F95D876-D030-4742-96E3-5D5557CC2818}" destId="{55F7F402-244B-4BB0-B8FD-88D8B66E8B54}" srcOrd="3" destOrd="0" presId="urn:microsoft.com/office/officeart/2018/5/layout/IconCircleLabelList"/>
    <dgm:cxn modelId="{23D3E21F-C9A6-4D3D-9381-102421332CBE}" type="presParOf" srcId="{1F95D876-D030-4742-96E3-5D5557CC2818}" destId="{7DE2DD14-21A2-4873-AB86-CFA4572E4959}" srcOrd="4" destOrd="0" presId="urn:microsoft.com/office/officeart/2018/5/layout/IconCircleLabelList"/>
    <dgm:cxn modelId="{72FCFD5E-3092-402C-8283-887BB86D66F3}" type="presParOf" srcId="{7DE2DD14-21A2-4873-AB86-CFA4572E4959}" destId="{0943703C-2320-4562-BDC0-D9BDBFBB5694}" srcOrd="0" destOrd="0" presId="urn:microsoft.com/office/officeart/2018/5/layout/IconCircleLabelList"/>
    <dgm:cxn modelId="{FE2C50E4-8BC3-4743-B540-FFD49A3AE84D}" type="presParOf" srcId="{7DE2DD14-21A2-4873-AB86-CFA4572E4959}" destId="{0A4727D4-C898-4FB0-A577-F0B1EB851BB9}" srcOrd="1" destOrd="0" presId="urn:microsoft.com/office/officeart/2018/5/layout/IconCircleLabelList"/>
    <dgm:cxn modelId="{E5818346-5FDC-4B36-A76C-127D9F544426}" type="presParOf" srcId="{7DE2DD14-21A2-4873-AB86-CFA4572E4959}" destId="{0DF850F1-45FD-47AE-A926-109B61EDF6EE}" srcOrd="2" destOrd="0" presId="urn:microsoft.com/office/officeart/2018/5/layout/IconCircleLabelList"/>
    <dgm:cxn modelId="{22D4DD69-5502-4358-AEFF-720299808298}" type="presParOf" srcId="{7DE2DD14-21A2-4873-AB86-CFA4572E4959}" destId="{D6343ED5-42DD-4FF2-A294-459E2F40AC8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45F95-D5EE-4F54-A83B-29D24360EE32}"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8342CA81-C357-4E0D-A823-A7486D66C814}">
      <dgm:prSet/>
      <dgm:spPr/>
      <dgm:t>
        <a:bodyPr/>
        <a:lstStyle/>
        <a:p>
          <a:r>
            <a:rPr lang="en-GB" b="1"/>
            <a:t>Giving good feedback, using existing FNP skills</a:t>
          </a:r>
          <a:br>
            <a:rPr lang="en-GB" b="1"/>
          </a:br>
          <a:endParaRPr lang="en-US"/>
        </a:p>
      </dgm:t>
    </dgm:pt>
    <dgm:pt modelId="{49262B8E-42D8-4248-B811-35FE4C464462}" type="parTrans" cxnId="{86CA50CB-1DDF-4876-B318-E1FF472B78AC}">
      <dgm:prSet/>
      <dgm:spPr/>
      <dgm:t>
        <a:bodyPr/>
        <a:lstStyle/>
        <a:p>
          <a:endParaRPr lang="en-US"/>
        </a:p>
      </dgm:t>
    </dgm:pt>
    <dgm:pt modelId="{44192060-947B-440D-B424-42A424F6E72A}" type="sibTrans" cxnId="{86CA50CB-1DDF-4876-B318-E1FF472B78AC}">
      <dgm:prSet/>
      <dgm:spPr/>
      <dgm:t>
        <a:bodyPr/>
        <a:lstStyle/>
        <a:p>
          <a:endParaRPr lang="en-US"/>
        </a:p>
      </dgm:t>
    </dgm:pt>
    <dgm:pt modelId="{D07432E6-6686-4FF0-AB92-3902F235E258}">
      <dgm:prSet/>
      <dgm:spPr/>
      <dgm:t>
        <a:bodyPr/>
        <a:lstStyle/>
        <a:p>
          <a:r>
            <a:rPr lang="en-GB"/>
            <a:t>Being appreciative</a:t>
          </a:r>
          <a:endParaRPr lang="en-US"/>
        </a:p>
      </dgm:t>
    </dgm:pt>
    <dgm:pt modelId="{5079F410-C9CC-46A0-9B2F-52A885DFE9C7}" type="parTrans" cxnId="{B6D7B429-6CA7-479F-8238-0C1428BF2DA8}">
      <dgm:prSet/>
      <dgm:spPr/>
      <dgm:t>
        <a:bodyPr/>
        <a:lstStyle/>
        <a:p>
          <a:endParaRPr lang="en-US"/>
        </a:p>
      </dgm:t>
    </dgm:pt>
    <dgm:pt modelId="{47D0DB83-219D-4F2A-B0E5-49593ED3D9D4}" type="sibTrans" cxnId="{B6D7B429-6CA7-479F-8238-0C1428BF2DA8}">
      <dgm:prSet/>
      <dgm:spPr/>
      <dgm:t>
        <a:bodyPr/>
        <a:lstStyle/>
        <a:p>
          <a:endParaRPr lang="en-US"/>
        </a:p>
      </dgm:t>
    </dgm:pt>
    <dgm:pt modelId="{E0516104-2894-4928-9516-452EE9EAA863}">
      <dgm:prSet/>
      <dgm:spPr/>
      <dgm:t>
        <a:bodyPr/>
        <a:lstStyle/>
        <a:p>
          <a:r>
            <a:rPr lang="en-GB"/>
            <a:t>Your communication style</a:t>
          </a:r>
          <a:endParaRPr lang="en-US"/>
        </a:p>
      </dgm:t>
    </dgm:pt>
    <dgm:pt modelId="{030E7234-53E8-4963-ABA6-9E04C8E2E5CD}" type="parTrans" cxnId="{02A1CA2A-EB27-4034-88E7-EA6A6B4248F7}">
      <dgm:prSet/>
      <dgm:spPr/>
      <dgm:t>
        <a:bodyPr/>
        <a:lstStyle/>
        <a:p>
          <a:endParaRPr lang="en-US"/>
        </a:p>
      </dgm:t>
    </dgm:pt>
    <dgm:pt modelId="{D3D54354-2D7C-4849-8EB3-6628A2582406}" type="sibTrans" cxnId="{02A1CA2A-EB27-4034-88E7-EA6A6B4248F7}">
      <dgm:prSet/>
      <dgm:spPr/>
      <dgm:t>
        <a:bodyPr/>
        <a:lstStyle/>
        <a:p>
          <a:endParaRPr lang="en-US"/>
        </a:p>
      </dgm:t>
    </dgm:pt>
    <dgm:pt modelId="{EBE0743E-E976-4D10-AEE3-43B3CAFD7A85}">
      <dgm:prSet/>
      <dgm:spPr/>
      <dgm:t>
        <a:bodyPr/>
        <a:lstStyle/>
        <a:p>
          <a:r>
            <a:rPr lang="en-GB"/>
            <a:t>OARS</a:t>
          </a:r>
          <a:endParaRPr lang="en-US"/>
        </a:p>
      </dgm:t>
    </dgm:pt>
    <dgm:pt modelId="{A3F50866-D16F-403D-920E-D805DE576600}" type="parTrans" cxnId="{7A52B7FD-3762-4BAF-9D36-F284D91B5C54}">
      <dgm:prSet/>
      <dgm:spPr/>
      <dgm:t>
        <a:bodyPr/>
        <a:lstStyle/>
        <a:p>
          <a:endParaRPr lang="en-US"/>
        </a:p>
      </dgm:t>
    </dgm:pt>
    <dgm:pt modelId="{BF07EE67-8C5A-408B-B794-FB86FC21ABE3}" type="sibTrans" cxnId="{7A52B7FD-3762-4BAF-9D36-F284D91B5C54}">
      <dgm:prSet/>
      <dgm:spPr/>
      <dgm:t>
        <a:bodyPr/>
        <a:lstStyle/>
        <a:p>
          <a:endParaRPr lang="en-US"/>
        </a:p>
      </dgm:t>
    </dgm:pt>
    <dgm:pt modelId="{29CC4FF4-3CAB-4C00-AFE3-871583F8A817}">
      <dgm:prSet/>
      <dgm:spPr/>
      <dgm:t>
        <a:bodyPr/>
        <a:lstStyle/>
        <a:p>
          <a:r>
            <a:rPr lang="en-GB"/>
            <a:t>EPE</a:t>
          </a:r>
          <a:endParaRPr lang="en-US"/>
        </a:p>
      </dgm:t>
    </dgm:pt>
    <dgm:pt modelId="{466909ED-9C79-48C2-9C12-4714AD1DF1F7}" type="parTrans" cxnId="{0A4F37C0-AAE1-46C7-81FC-6725B715E001}">
      <dgm:prSet/>
      <dgm:spPr/>
      <dgm:t>
        <a:bodyPr/>
        <a:lstStyle/>
        <a:p>
          <a:endParaRPr lang="en-US"/>
        </a:p>
      </dgm:t>
    </dgm:pt>
    <dgm:pt modelId="{93AA224B-7B35-4F3D-9EAE-C8FB257C9B01}" type="sibTrans" cxnId="{0A4F37C0-AAE1-46C7-81FC-6725B715E001}">
      <dgm:prSet/>
      <dgm:spPr/>
      <dgm:t>
        <a:bodyPr/>
        <a:lstStyle/>
        <a:p>
          <a:endParaRPr lang="en-US"/>
        </a:p>
      </dgm:t>
    </dgm:pt>
    <dgm:pt modelId="{A0179D60-FF5F-4577-A09A-08B9D72B389C}">
      <dgm:prSet/>
      <dgm:spPr/>
      <dgm:t>
        <a:bodyPr/>
        <a:lstStyle/>
        <a:p>
          <a:r>
            <a:rPr lang="en-GB"/>
            <a:t>Triggers for change</a:t>
          </a:r>
          <a:endParaRPr lang="en-US"/>
        </a:p>
      </dgm:t>
    </dgm:pt>
    <dgm:pt modelId="{DD86FD27-388A-43B2-B661-7103813B9401}" type="parTrans" cxnId="{10604DB2-A9D3-4ECB-891E-709FABF361C5}">
      <dgm:prSet/>
      <dgm:spPr/>
      <dgm:t>
        <a:bodyPr/>
        <a:lstStyle/>
        <a:p>
          <a:endParaRPr lang="en-US"/>
        </a:p>
      </dgm:t>
    </dgm:pt>
    <dgm:pt modelId="{4BE6B94D-BFE2-43C8-9E42-81EE7BA2C328}" type="sibTrans" cxnId="{10604DB2-A9D3-4ECB-891E-709FABF361C5}">
      <dgm:prSet/>
      <dgm:spPr/>
      <dgm:t>
        <a:bodyPr/>
        <a:lstStyle/>
        <a:p>
          <a:endParaRPr lang="en-US"/>
        </a:p>
      </dgm:t>
    </dgm:pt>
    <dgm:pt modelId="{D3974F79-4092-41A1-9CD3-BE2E7E313C6D}" type="pres">
      <dgm:prSet presAssocID="{67245F95-D5EE-4F54-A83B-29D24360EE32}" presName="diagram" presStyleCnt="0">
        <dgm:presLayoutVars>
          <dgm:dir/>
          <dgm:resizeHandles val="exact"/>
        </dgm:presLayoutVars>
      </dgm:prSet>
      <dgm:spPr/>
    </dgm:pt>
    <dgm:pt modelId="{1507E380-5FEC-4EC7-9A1B-AD506F153CC2}" type="pres">
      <dgm:prSet presAssocID="{8342CA81-C357-4E0D-A823-A7486D66C814}" presName="node" presStyleLbl="node1" presStyleIdx="0" presStyleCnt="6">
        <dgm:presLayoutVars>
          <dgm:bulletEnabled val="1"/>
        </dgm:presLayoutVars>
      </dgm:prSet>
      <dgm:spPr/>
    </dgm:pt>
    <dgm:pt modelId="{60E72B97-BD8C-4EC3-AF2B-89D8636D5FD1}" type="pres">
      <dgm:prSet presAssocID="{44192060-947B-440D-B424-42A424F6E72A}" presName="sibTrans" presStyleCnt="0"/>
      <dgm:spPr/>
    </dgm:pt>
    <dgm:pt modelId="{B976BB5C-46DB-4476-B246-0F11153D5763}" type="pres">
      <dgm:prSet presAssocID="{D07432E6-6686-4FF0-AB92-3902F235E258}" presName="node" presStyleLbl="node1" presStyleIdx="1" presStyleCnt="6">
        <dgm:presLayoutVars>
          <dgm:bulletEnabled val="1"/>
        </dgm:presLayoutVars>
      </dgm:prSet>
      <dgm:spPr/>
    </dgm:pt>
    <dgm:pt modelId="{2F857134-695A-4CD9-918B-C19F0690D0A8}" type="pres">
      <dgm:prSet presAssocID="{47D0DB83-219D-4F2A-B0E5-49593ED3D9D4}" presName="sibTrans" presStyleCnt="0"/>
      <dgm:spPr/>
    </dgm:pt>
    <dgm:pt modelId="{2E76DE77-C65A-4963-8BAC-E2E31DD38A76}" type="pres">
      <dgm:prSet presAssocID="{E0516104-2894-4928-9516-452EE9EAA863}" presName="node" presStyleLbl="node1" presStyleIdx="2" presStyleCnt="6">
        <dgm:presLayoutVars>
          <dgm:bulletEnabled val="1"/>
        </dgm:presLayoutVars>
      </dgm:prSet>
      <dgm:spPr/>
    </dgm:pt>
    <dgm:pt modelId="{93CB8300-E966-4CE2-8BC1-E0B95110C34A}" type="pres">
      <dgm:prSet presAssocID="{D3D54354-2D7C-4849-8EB3-6628A2582406}" presName="sibTrans" presStyleCnt="0"/>
      <dgm:spPr/>
    </dgm:pt>
    <dgm:pt modelId="{0C10E4E1-3D31-4CEA-9F21-20F75175A8BD}" type="pres">
      <dgm:prSet presAssocID="{EBE0743E-E976-4D10-AEE3-43B3CAFD7A85}" presName="node" presStyleLbl="node1" presStyleIdx="3" presStyleCnt="6">
        <dgm:presLayoutVars>
          <dgm:bulletEnabled val="1"/>
        </dgm:presLayoutVars>
      </dgm:prSet>
      <dgm:spPr/>
    </dgm:pt>
    <dgm:pt modelId="{FF85BE28-1233-475B-BC52-E08B5712022D}" type="pres">
      <dgm:prSet presAssocID="{BF07EE67-8C5A-408B-B794-FB86FC21ABE3}" presName="sibTrans" presStyleCnt="0"/>
      <dgm:spPr/>
    </dgm:pt>
    <dgm:pt modelId="{6B63768D-3EDA-4B6A-ACC6-73A4A4C90FEE}" type="pres">
      <dgm:prSet presAssocID="{29CC4FF4-3CAB-4C00-AFE3-871583F8A817}" presName="node" presStyleLbl="node1" presStyleIdx="4" presStyleCnt="6">
        <dgm:presLayoutVars>
          <dgm:bulletEnabled val="1"/>
        </dgm:presLayoutVars>
      </dgm:prSet>
      <dgm:spPr/>
    </dgm:pt>
    <dgm:pt modelId="{49EB8035-610A-4FD7-B20C-B64335568E19}" type="pres">
      <dgm:prSet presAssocID="{93AA224B-7B35-4F3D-9EAE-C8FB257C9B01}" presName="sibTrans" presStyleCnt="0"/>
      <dgm:spPr/>
    </dgm:pt>
    <dgm:pt modelId="{C02FC0A8-E12F-46BF-BB99-B034025F5D25}" type="pres">
      <dgm:prSet presAssocID="{A0179D60-FF5F-4577-A09A-08B9D72B389C}" presName="node" presStyleLbl="node1" presStyleIdx="5" presStyleCnt="6">
        <dgm:presLayoutVars>
          <dgm:bulletEnabled val="1"/>
        </dgm:presLayoutVars>
      </dgm:prSet>
      <dgm:spPr/>
    </dgm:pt>
  </dgm:ptLst>
  <dgm:cxnLst>
    <dgm:cxn modelId="{B6D7B429-6CA7-479F-8238-0C1428BF2DA8}" srcId="{67245F95-D5EE-4F54-A83B-29D24360EE32}" destId="{D07432E6-6686-4FF0-AB92-3902F235E258}" srcOrd="1" destOrd="0" parTransId="{5079F410-C9CC-46A0-9B2F-52A885DFE9C7}" sibTransId="{47D0DB83-219D-4F2A-B0E5-49593ED3D9D4}"/>
    <dgm:cxn modelId="{02A1CA2A-EB27-4034-88E7-EA6A6B4248F7}" srcId="{67245F95-D5EE-4F54-A83B-29D24360EE32}" destId="{E0516104-2894-4928-9516-452EE9EAA863}" srcOrd="2" destOrd="0" parTransId="{030E7234-53E8-4963-ABA6-9E04C8E2E5CD}" sibTransId="{D3D54354-2D7C-4849-8EB3-6628A2582406}"/>
    <dgm:cxn modelId="{E818B951-185C-47B7-BE5F-FF4A7034ECC8}" type="presOf" srcId="{A0179D60-FF5F-4577-A09A-08B9D72B389C}" destId="{C02FC0A8-E12F-46BF-BB99-B034025F5D25}" srcOrd="0" destOrd="0" presId="urn:microsoft.com/office/officeart/2005/8/layout/default"/>
    <dgm:cxn modelId="{C45D2053-25B0-4657-AA2B-6A0A30C5FF86}" type="presOf" srcId="{67245F95-D5EE-4F54-A83B-29D24360EE32}" destId="{D3974F79-4092-41A1-9CD3-BE2E7E313C6D}" srcOrd="0" destOrd="0" presId="urn:microsoft.com/office/officeart/2005/8/layout/default"/>
    <dgm:cxn modelId="{48B47596-F465-48C0-8132-19B68CF8A061}" type="presOf" srcId="{D07432E6-6686-4FF0-AB92-3902F235E258}" destId="{B976BB5C-46DB-4476-B246-0F11153D5763}" srcOrd="0" destOrd="0" presId="urn:microsoft.com/office/officeart/2005/8/layout/default"/>
    <dgm:cxn modelId="{58B2D8B1-9301-466B-9277-EFADEBCB9695}" type="presOf" srcId="{E0516104-2894-4928-9516-452EE9EAA863}" destId="{2E76DE77-C65A-4963-8BAC-E2E31DD38A76}" srcOrd="0" destOrd="0" presId="urn:microsoft.com/office/officeart/2005/8/layout/default"/>
    <dgm:cxn modelId="{10604DB2-A9D3-4ECB-891E-709FABF361C5}" srcId="{67245F95-D5EE-4F54-A83B-29D24360EE32}" destId="{A0179D60-FF5F-4577-A09A-08B9D72B389C}" srcOrd="5" destOrd="0" parTransId="{DD86FD27-388A-43B2-B661-7103813B9401}" sibTransId="{4BE6B94D-BFE2-43C8-9E42-81EE7BA2C328}"/>
    <dgm:cxn modelId="{8D6DCCBA-14AE-451F-BA12-3C05AF83E67B}" type="presOf" srcId="{EBE0743E-E976-4D10-AEE3-43B3CAFD7A85}" destId="{0C10E4E1-3D31-4CEA-9F21-20F75175A8BD}" srcOrd="0" destOrd="0" presId="urn:microsoft.com/office/officeart/2005/8/layout/default"/>
    <dgm:cxn modelId="{5471DCBD-628A-4B0F-BCFA-AD7DCE0E7D69}" type="presOf" srcId="{8342CA81-C357-4E0D-A823-A7486D66C814}" destId="{1507E380-5FEC-4EC7-9A1B-AD506F153CC2}" srcOrd="0" destOrd="0" presId="urn:microsoft.com/office/officeart/2005/8/layout/default"/>
    <dgm:cxn modelId="{0A4F37C0-AAE1-46C7-81FC-6725B715E001}" srcId="{67245F95-D5EE-4F54-A83B-29D24360EE32}" destId="{29CC4FF4-3CAB-4C00-AFE3-871583F8A817}" srcOrd="4" destOrd="0" parTransId="{466909ED-9C79-48C2-9C12-4714AD1DF1F7}" sibTransId="{93AA224B-7B35-4F3D-9EAE-C8FB257C9B01}"/>
    <dgm:cxn modelId="{86CA50CB-1DDF-4876-B318-E1FF472B78AC}" srcId="{67245F95-D5EE-4F54-A83B-29D24360EE32}" destId="{8342CA81-C357-4E0D-A823-A7486D66C814}" srcOrd="0" destOrd="0" parTransId="{49262B8E-42D8-4248-B811-35FE4C464462}" sibTransId="{44192060-947B-440D-B424-42A424F6E72A}"/>
    <dgm:cxn modelId="{CC6C7EEF-8A40-4610-B0CA-EAB0428020D7}" type="presOf" srcId="{29CC4FF4-3CAB-4C00-AFE3-871583F8A817}" destId="{6B63768D-3EDA-4B6A-ACC6-73A4A4C90FEE}" srcOrd="0" destOrd="0" presId="urn:microsoft.com/office/officeart/2005/8/layout/default"/>
    <dgm:cxn modelId="{7A52B7FD-3762-4BAF-9D36-F284D91B5C54}" srcId="{67245F95-D5EE-4F54-A83B-29D24360EE32}" destId="{EBE0743E-E976-4D10-AEE3-43B3CAFD7A85}" srcOrd="3" destOrd="0" parTransId="{A3F50866-D16F-403D-920E-D805DE576600}" sibTransId="{BF07EE67-8C5A-408B-B794-FB86FC21ABE3}"/>
    <dgm:cxn modelId="{C408E70E-BCA1-4FED-AC1B-4B0BBC09C8E7}" type="presParOf" srcId="{D3974F79-4092-41A1-9CD3-BE2E7E313C6D}" destId="{1507E380-5FEC-4EC7-9A1B-AD506F153CC2}" srcOrd="0" destOrd="0" presId="urn:microsoft.com/office/officeart/2005/8/layout/default"/>
    <dgm:cxn modelId="{8B5B36E7-EE3C-453F-B4CF-526327EE9F6D}" type="presParOf" srcId="{D3974F79-4092-41A1-9CD3-BE2E7E313C6D}" destId="{60E72B97-BD8C-4EC3-AF2B-89D8636D5FD1}" srcOrd="1" destOrd="0" presId="urn:microsoft.com/office/officeart/2005/8/layout/default"/>
    <dgm:cxn modelId="{A7E40FC8-C358-475E-9D76-56FE4360DC02}" type="presParOf" srcId="{D3974F79-4092-41A1-9CD3-BE2E7E313C6D}" destId="{B976BB5C-46DB-4476-B246-0F11153D5763}" srcOrd="2" destOrd="0" presId="urn:microsoft.com/office/officeart/2005/8/layout/default"/>
    <dgm:cxn modelId="{CA07C4E9-2AF9-4205-B3C0-FCAECC2230BA}" type="presParOf" srcId="{D3974F79-4092-41A1-9CD3-BE2E7E313C6D}" destId="{2F857134-695A-4CD9-918B-C19F0690D0A8}" srcOrd="3" destOrd="0" presId="urn:microsoft.com/office/officeart/2005/8/layout/default"/>
    <dgm:cxn modelId="{AA32D8B6-C3BD-4D01-9B09-1BEADC29436C}" type="presParOf" srcId="{D3974F79-4092-41A1-9CD3-BE2E7E313C6D}" destId="{2E76DE77-C65A-4963-8BAC-E2E31DD38A76}" srcOrd="4" destOrd="0" presId="urn:microsoft.com/office/officeart/2005/8/layout/default"/>
    <dgm:cxn modelId="{CFDFC617-E1CB-4C5B-9134-73C7F35377F9}" type="presParOf" srcId="{D3974F79-4092-41A1-9CD3-BE2E7E313C6D}" destId="{93CB8300-E966-4CE2-8BC1-E0B95110C34A}" srcOrd="5" destOrd="0" presId="urn:microsoft.com/office/officeart/2005/8/layout/default"/>
    <dgm:cxn modelId="{B974F454-7DEE-4215-B9F8-369901645F25}" type="presParOf" srcId="{D3974F79-4092-41A1-9CD3-BE2E7E313C6D}" destId="{0C10E4E1-3D31-4CEA-9F21-20F75175A8BD}" srcOrd="6" destOrd="0" presId="urn:microsoft.com/office/officeart/2005/8/layout/default"/>
    <dgm:cxn modelId="{392C66CB-5351-436F-91BD-2CEF4A70875F}" type="presParOf" srcId="{D3974F79-4092-41A1-9CD3-BE2E7E313C6D}" destId="{FF85BE28-1233-475B-BC52-E08B5712022D}" srcOrd="7" destOrd="0" presId="urn:microsoft.com/office/officeart/2005/8/layout/default"/>
    <dgm:cxn modelId="{AAB08811-8D5B-4FFA-8F91-B42891F0E6BA}" type="presParOf" srcId="{D3974F79-4092-41A1-9CD3-BE2E7E313C6D}" destId="{6B63768D-3EDA-4B6A-ACC6-73A4A4C90FEE}" srcOrd="8" destOrd="0" presId="urn:microsoft.com/office/officeart/2005/8/layout/default"/>
    <dgm:cxn modelId="{58613E73-787F-402A-B69D-9E90EB2C705D}" type="presParOf" srcId="{D3974F79-4092-41A1-9CD3-BE2E7E313C6D}" destId="{49EB8035-610A-4FD7-B20C-B64335568E19}" srcOrd="9" destOrd="0" presId="urn:microsoft.com/office/officeart/2005/8/layout/default"/>
    <dgm:cxn modelId="{C14B91A0-D221-41EE-BF89-0EAE8A9BC6E2}" type="presParOf" srcId="{D3974F79-4092-41A1-9CD3-BE2E7E313C6D}" destId="{C02FC0A8-E12F-46BF-BB99-B034025F5D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DA3A6-F896-45DD-8A58-9699BF2030A4}">
      <dsp:nvSpPr>
        <dsp:cNvPr id="0" name=""/>
        <dsp:cNvSpPr/>
      </dsp:nvSpPr>
      <dsp:spPr>
        <a:xfrm>
          <a:off x="535049" y="460877"/>
          <a:ext cx="1475437" cy="147543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AEC65-3BB5-4F05-90C9-599A3702BC60}">
      <dsp:nvSpPr>
        <dsp:cNvPr id="0" name=""/>
        <dsp:cNvSpPr/>
      </dsp:nvSpPr>
      <dsp:spPr>
        <a:xfrm>
          <a:off x="849487" y="775315"/>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595BFC-DA7F-42CF-A147-2112A2FC25DA}">
      <dsp:nvSpPr>
        <dsp:cNvPr id="0" name=""/>
        <dsp:cNvSpPr/>
      </dsp:nvSpPr>
      <dsp:spPr>
        <a:xfrm>
          <a:off x="63393" y="2395878"/>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t>Please turn to page 262 and read Step 4</a:t>
          </a:r>
          <a:endParaRPr lang="en-US" sz="2000" kern="1200"/>
        </a:p>
      </dsp:txBody>
      <dsp:txXfrm>
        <a:off x="63393" y="2395878"/>
        <a:ext cx="2418750" cy="720000"/>
      </dsp:txXfrm>
    </dsp:sp>
    <dsp:sp modelId="{A6310203-6867-4E6B-8E6E-901907D17200}">
      <dsp:nvSpPr>
        <dsp:cNvPr id="0" name=""/>
        <dsp:cNvSpPr/>
      </dsp:nvSpPr>
      <dsp:spPr>
        <a:xfrm>
          <a:off x="3377081" y="460877"/>
          <a:ext cx="1475437" cy="147543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B4B0C-E579-49CD-B8BF-EF1628A7E20B}">
      <dsp:nvSpPr>
        <dsp:cNvPr id="0" name=""/>
        <dsp:cNvSpPr/>
      </dsp:nvSpPr>
      <dsp:spPr>
        <a:xfrm>
          <a:off x="3691518" y="775315"/>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E8C95A-28F1-459C-BBAB-45BAFE11150D}">
      <dsp:nvSpPr>
        <dsp:cNvPr id="0" name=""/>
        <dsp:cNvSpPr/>
      </dsp:nvSpPr>
      <dsp:spPr>
        <a:xfrm>
          <a:off x="2905425" y="2395878"/>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t>There are a number of ways to evaluate</a:t>
          </a:r>
          <a:endParaRPr lang="en-US" sz="2000" kern="1200"/>
        </a:p>
      </dsp:txBody>
      <dsp:txXfrm>
        <a:off x="2905425" y="2395878"/>
        <a:ext cx="2418750" cy="720000"/>
      </dsp:txXfrm>
    </dsp:sp>
    <dsp:sp modelId="{0943703C-2320-4562-BDC0-D9BDBFBB5694}">
      <dsp:nvSpPr>
        <dsp:cNvPr id="0" name=""/>
        <dsp:cNvSpPr/>
      </dsp:nvSpPr>
      <dsp:spPr>
        <a:xfrm>
          <a:off x="6219112" y="460877"/>
          <a:ext cx="1475437" cy="147543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727D4-C898-4FB0-A577-F0B1EB851BB9}">
      <dsp:nvSpPr>
        <dsp:cNvPr id="0" name=""/>
        <dsp:cNvSpPr/>
      </dsp:nvSpPr>
      <dsp:spPr>
        <a:xfrm>
          <a:off x="6533550" y="775315"/>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343ED5-42DD-4FF2-A294-459E2F40AC8F}">
      <dsp:nvSpPr>
        <dsp:cNvPr id="0" name=""/>
        <dsp:cNvSpPr/>
      </dsp:nvSpPr>
      <dsp:spPr>
        <a:xfrm>
          <a:off x="5747456" y="2395878"/>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a:t>Face check handout</a:t>
          </a:r>
          <a:endParaRPr lang="en-US" sz="2000" kern="1200"/>
        </a:p>
      </dsp:txBody>
      <dsp:txXfrm>
        <a:off x="5747456" y="2395878"/>
        <a:ext cx="241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E380-5FEC-4EC7-9A1B-AD506F153CC2}">
      <dsp:nvSpPr>
        <dsp:cNvPr id="0" name=""/>
        <dsp:cNvSpPr/>
      </dsp:nvSpPr>
      <dsp:spPr>
        <a:xfrm>
          <a:off x="0" y="116740"/>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Giving good feedback, using existing FNP skills</a:t>
          </a:r>
          <a:br>
            <a:rPr lang="en-GB" sz="2400" b="1" kern="1200"/>
          </a:br>
          <a:endParaRPr lang="en-US" sz="2400" kern="1200"/>
        </a:p>
      </dsp:txBody>
      <dsp:txXfrm>
        <a:off x="0" y="116740"/>
        <a:ext cx="2571749" cy="1543050"/>
      </dsp:txXfrm>
    </dsp:sp>
    <dsp:sp modelId="{B976BB5C-46DB-4476-B246-0F11153D5763}">
      <dsp:nvSpPr>
        <dsp:cNvPr id="0" name=""/>
        <dsp:cNvSpPr/>
      </dsp:nvSpPr>
      <dsp:spPr>
        <a:xfrm>
          <a:off x="2828925" y="116740"/>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Being appreciative</a:t>
          </a:r>
          <a:endParaRPr lang="en-US" sz="2400" kern="1200"/>
        </a:p>
      </dsp:txBody>
      <dsp:txXfrm>
        <a:off x="2828925" y="116740"/>
        <a:ext cx="2571749" cy="1543050"/>
      </dsp:txXfrm>
    </dsp:sp>
    <dsp:sp modelId="{2E76DE77-C65A-4963-8BAC-E2E31DD38A76}">
      <dsp:nvSpPr>
        <dsp:cNvPr id="0" name=""/>
        <dsp:cNvSpPr/>
      </dsp:nvSpPr>
      <dsp:spPr>
        <a:xfrm>
          <a:off x="5657849" y="116740"/>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Your communication style</a:t>
          </a:r>
          <a:endParaRPr lang="en-US" sz="2400" kern="1200"/>
        </a:p>
      </dsp:txBody>
      <dsp:txXfrm>
        <a:off x="5657849" y="116740"/>
        <a:ext cx="2571749" cy="1543050"/>
      </dsp:txXfrm>
    </dsp:sp>
    <dsp:sp modelId="{0C10E4E1-3D31-4CEA-9F21-20F75175A8BD}">
      <dsp:nvSpPr>
        <dsp:cNvPr id="0" name=""/>
        <dsp:cNvSpPr/>
      </dsp:nvSpPr>
      <dsp:spPr>
        <a:xfrm>
          <a:off x="0" y="1916965"/>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OARS</a:t>
          </a:r>
          <a:endParaRPr lang="en-US" sz="2400" kern="1200"/>
        </a:p>
      </dsp:txBody>
      <dsp:txXfrm>
        <a:off x="0" y="1916965"/>
        <a:ext cx="2571749" cy="1543050"/>
      </dsp:txXfrm>
    </dsp:sp>
    <dsp:sp modelId="{6B63768D-3EDA-4B6A-ACC6-73A4A4C90FEE}">
      <dsp:nvSpPr>
        <dsp:cNvPr id="0" name=""/>
        <dsp:cNvSpPr/>
      </dsp:nvSpPr>
      <dsp:spPr>
        <a:xfrm>
          <a:off x="2828925" y="1916965"/>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EPE</a:t>
          </a:r>
          <a:endParaRPr lang="en-US" sz="2400" kern="1200"/>
        </a:p>
      </dsp:txBody>
      <dsp:txXfrm>
        <a:off x="2828925" y="1916965"/>
        <a:ext cx="2571749" cy="1543050"/>
      </dsp:txXfrm>
    </dsp:sp>
    <dsp:sp modelId="{C02FC0A8-E12F-46BF-BB99-B034025F5D25}">
      <dsp:nvSpPr>
        <dsp:cNvPr id="0" name=""/>
        <dsp:cNvSpPr/>
      </dsp:nvSpPr>
      <dsp:spPr>
        <a:xfrm>
          <a:off x="5657849" y="1916965"/>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Triggers for change</a:t>
          </a:r>
          <a:endParaRPr lang="en-US" sz="2400" kern="1200"/>
        </a:p>
      </dsp:txBody>
      <dsp:txXfrm>
        <a:off x="5657849" y="1916965"/>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D1CAE0-0691-3142-B28A-F4B4D91F1539}" type="datetimeFigureOut">
              <a:rPr lang="en-US" smtClean="0"/>
              <a:t>10/15/2020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74EA-91EE-B14F-A51F-027C0A5BDEEA}" type="slidenum">
              <a:rPr lang="en-US" smtClean="0"/>
              <a:t>‹#›</a:t>
            </a:fld>
            <a:endParaRPr lang="en-US"/>
          </a:p>
        </p:txBody>
      </p:sp>
    </p:spTree>
    <p:extLst>
      <p:ext uri="{BB962C8B-B14F-4D97-AF65-F5344CB8AC3E}">
        <p14:creationId xmlns:p14="http://schemas.microsoft.com/office/powerpoint/2010/main" val="110804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51621-F966-E14D-8E26-136133DA4F8C}" type="datetimeFigureOut">
              <a:rPr lang="en-US" smtClean="0"/>
              <a:t>10/15/2020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2DAAB-6804-6244-8E8E-2E7CA198FC89}" type="slidenum">
              <a:rPr lang="en-US" smtClean="0"/>
              <a:t>‹#›</a:t>
            </a:fld>
            <a:endParaRPr lang="en-US"/>
          </a:p>
        </p:txBody>
      </p:sp>
    </p:spTree>
    <p:extLst>
      <p:ext uri="{BB962C8B-B14F-4D97-AF65-F5344CB8AC3E}">
        <p14:creationId xmlns:p14="http://schemas.microsoft.com/office/powerpoint/2010/main" val="2163273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Thinking about our existing skills as family nurses and what we have learnt about the model so far we are now going to think about evaluation and consider its importance in PIPE</a:t>
            </a:r>
          </a:p>
          <a:p>
            <a:endParaRPr lang="en-GB" altLang="en-US" dirty="0">
              <a:latin typeface="Arial" panose="020B0604020202020204" pitchFamily="34" charset="0"/>
            </a:endParaRPr>
          </a:p>
          <a:p>
            <a:r>
              <a:rPr lang="en-GB" altLang="en-US" dirty="0">
                <a:latin typeface="Arial" panose="020B0604020202020204" pitchFamily="34" charset="0"/>
              </a:rPr>
              <a:t>We will use the knowledge that you have gained from Steps 1,2,3 and combine with your existing skills as family nurses to further develop your competence and confidence in this last stage</a:t>
            </a:r>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2</a:t>
            </a:fld>
            <a:endParaRPr lang="en-US"/>
          </a:p>
        </p:txBody>
      </p:sp>
    </p:spTree>
    <p:extLst>
      <p:ext uri="{BB962C8B-B14F-4D97-AF65-F5344CB8AC3E}">
        <p14:creationId xmlns:p14="http://schemas.microsoft.com/office/powerpoint/2010/main" val="29751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latin typeface="Arial" panose="020B0604020202020204" pitchFamily="34" charset="0"/>
              </a:rPr>
              <a:t>You have done some back ground reading and we have thought about the value of the PIPE resources and using this model in practice – the opportunities and power.</a:t>
            </a:r>
          </a:p>
          <a:p>
            <a:pPr eaLnBrk="1" hangingPunct="1">
              <a:spcBef>
                <a:spcPct val="0"/>
              </a:spcBef>
            </a:pPr>
            <a:endParaRPr lang="en-GB" altLang="en-US" dirty="0">
              <a:latin typeface="Arial" panose="020B0604020202020204" pitchFamily="34" charset="0"/>
            </a:endParaRPr>
          </a:p>
          <a:p>
            <a:pPr eaLnBrk="1" hangingPunct="1">
              <a:spcBef>
                <a:spcPct val="0"/>
              </a:spcBef>
            </a:pPr>
            <a:r>
              <a:rPr lang="en-GB" altLang="en-US" dirty="0">
                <a:latin typeface="Arial" panose="020B0604020202020204" pitchFamily="34" charset="0"/>
              </a:rPr>
              <a:t>Offer a summary of the online session</a:t>
            </a:r>
          </a:p>
          <a:p>
            <a:pPr eaLnBrk="1" hangingPunct="1">
              <a:spcBef>
                <a:spcPct val="0"/>
              </a:spcBef>
            </a:pPr>
            <a:endParaRPr lang="en-GB" altLang="en-US" dirty="0">
              <a:latin typeface="Arial" panose="020B0604020202020204" pitchFamily="34" charset="0"/>
            </a:endParaRPr>
          </a:p>
          <a:p>
            <a:pPr eaLnBrk="1" hangingPunct="1">
              <a:spcBef>
                <a:spcPct val="0"/>
              </a:spcBef>
            </a:pPr>
            <a:r>
              <a:rPr lang="en-GB" altLang="en-US" dirty="0">
                <a:latin typeface="Arial" panose="020B0604020202020204" pitchFamily="34" charset="0"/>
              </a:rPr>
              <a:t>We have spent the last two sessions looking at the PIPE 4 step model and you have had a chance to practice within each step of it. </a:t>
            </a:r>
          </a:p>
          <a:p>
            <a:pPr eaLnBrk="1" hangingPunct="1">
              <a:spcBef>
                <a:spcPct val="0"/>
              </a:spcBef>
            </a:pPr>
            <a:endParaRPr lang="en-GB" altLang="en-US" dirty="0">
              <a:latin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GB" altLang="en-US" dirty="0">
                <a:latin typeface="Arial" panose="020B0604020202020204" pitchFamily="34" charset="0"/>
              </a:rPr>
              <a:t>We have viewed an entire PIPE lesson and then we have deconstructed it to build it up again, step by step. </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GB" dirty="0">
              <a:latin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GB" dirty="0">
                <a:latin typeface="Arial" panose="020B0604020202020204" pitchFamily="34" charset="0"/>
              </a:rPr>
              <a:t>Provide opportunity for questions and offer some initial thoughts for supporting integration into practice</a:t>
            </a:r>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12</a:t>
            </a:fld>
            <a:endParaRPr lang="en-US"/>
          </a:p>
        </p:txBody>
      </p:sp>
    </p:spTree>
    <p:extLst>
      <p:ext uri="{BB962C8B-B14F-4D97-AF65-F5344CB8AC3E}">
        <p14:creationId xmlns:p14="http://schemas.microsoft.com/office/powerpoint/2010/main" val="386605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skills practice observations require to be completed over TEAMS/online work through this slide and take questions. Where possible explore skills practice observation within a classroom setting (small groups/physical distance allowing).</a:t>
            </a:r>
          </a:p>
          <a:p>
            <a:r>
              <a:rPr lang="en-GB" dirty="0"/>
              <a:t>Consider using the Observation of skills practice checklist for </a:t>
            </a:r>
            <a:r>
              <a:rPr lang="en-GB"/>
              <a:t>online observations</a:t>
            </a:r>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13</a:t>
            </a:fld>
            <a:endParaRPr lang="en-US"/>
          </a:p>
        </p:txBody>
      </p:sp>
    </p:spTree>
    <p:extLst>
      <p:ext uri="{BB962C8B-B14F-4D97-AF65-F5344CB8AC3E}">
        <p14:creationId xmlns:p14="http://schemas.microsoft.com/office/powerpoint/2010/main" val="140281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 offering the question about who will be the best evaluator. The baby/child will often be the best evaluator and encourages skilled observation. Highlight the two parts, this is key</a:t>
            </a:r>
          </a:p>
          <a:p>
            <a:r>
              <a:rPr lang="en-GB" dirty="0"/>
              <a:t>Just like any learning activity we are going to evaluate what went well and what would be “even better if”….this is key to continuing growth and development and helps support a growth mindset.</a:t>
            </a:r>
          </a:p>
          <a:p>
            <a:r>
              <a:rPr lang="en-GB" dirty="0"/>
              <a:t>Briefly outline how this supports a key underlying theory of FNP of self efficacy/self belief</a:t>
            </a:r>
          </a:p>
          <a:p>
            <a:endParaRPr lang="en-GB" dirty="0"/>
          </a:p>
          <a:p>
            <a:r>
              <a:rPr lang="en-GB" sz="1200" b="0" i="0" kern="1200" dirty="0">
                <a:solidFill>
                  <a:schemeClr val="tx1"/>
                </a:solidFill>
                <a:effectLst/>
                <a:latin typeface="+mn-lt"/>
                <a:ea typeface="+mn-ea"/>
                <a:cs typeface="+mn-cs"/>
              </a:rPr>
              <a:t>Having a </a:t>
            </a:r>
            <a:r>
              <a:rPr lang="en-GB" sz="1200" b="1" i="0" kern="1200" dirty="0">
                <a:solidFill>
                  <a:schemeClr val="tx1"/>
                </a:solidFill>
                <a:effectLst/>
                <a:latin typeface="+mn-lt"/>
                <a:ea typeface="+mn-ea"/>
                <a:cs typeface="+mn-cs"/>
              </a:rPr>
              <a:t>growth mindset</a:t>
            </a:r>
            <a:r>
              <a:rPr lang="en-GB" sz="1200" b="0" i="0" kern="1200" dirty="0">
                <a:solidFill>
                  <a:schemeClr val="tx1"/>
                </a:solidFill>
                <a:effectLst/>
                <a:latin typeface="+mn-lt"/>
                <a:ea typeface="+mn-ea"/>
                <a:cs typeface="+mn-cs"/>
              </a:rPr>
              <a:t> (the belief that you are in control of your own ability, and can learn and improve) is the key to success. Yes, hard work, effort, and persistence are all important, but not as important as having that underlying belief that you are in control of your own destiny</a:t>
            </a:r>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3</a:t>
            </a:fld>
            <a:endParaRPr lang="en-US"/>
          </a:p>
        </p:txBody>
      </p:sp>
    </p:spTree>
    <p:extLst>
      <p:ext uri="{BB962C8B-B14F-4D97-AF65-F5344CB8AC3E}">
        <p14:creationId xmlns:p14="http://schemas.microsoft.com/office/powerpoint/2010/main" val="178143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The final part of the model, is to get an overview of what the client feels they have learned</a:t>
            </a:r>
          </a:p>
          <a:p>
            <a:endParaRPr lang="en-GB" altLang="en-US" dirty="0">
              <a:latin typeface="Arial" panose="020B0604020202020204" pitchFamily="34" charset="0"/>
            </a:endParaRPr>
          </a:p>
          <a:p>
            <a:r>
              <a:rPr lang="en-GB" altLang="en-US" dirty="0">
                <a:latin typeface="Arial" panose="020B0604020202020204" pitchFamily="34" charset="0"/>
              </a:rPr>
              <a:t>When doing this the usual FNP skills apply – you want to recap and check for learning/integration, as you would when facilitating any other learning opportunity.</a:t>
            </a:r>
          </a:p>
          <a:p>
            <a:endParaRPr lang="en-GB" altLang="en-US" dirty="0">
              <a:latin typeface="Arial" panose="020B0604020202020204" pitchFamily="34" charset="0"/>
            </a:endParaRPr>
          </a:p>
          <a:p>
            <a:r>
              <a:rPr lang="en-GB" altLang="en-US" dirty="0">
                <a:latin typeface="Arial" panose="020B0604020202020204" pitchFamily="34" charset="0"/>
              </a:rPr>
              <a:t>You may use a suggested parent hand out or an activity to facilitate this such as </a:t>
            </a:r>
            <a:r>
              <a:rPr lang="en-GB" altLang="en-US" dirty="0" err="1">
                <a:latin typeface="Arial" panose="020B0604020202020204" pitchFamily="34" charset="0"/>
              </a:rPr>
              <a:t>facecheck</a:t>
            </a:r>
            <a:r>
              <a:rPr lang="en-GB" altLang="en-US" dirty="0">
                <a:latin typeface="Arial" panose="020B0604020202020204" pitchFamily="34" charset="0"/>
              </a:rPr>
              <a:t> handout (add this to files/chat and/or send with </a:t>
            </a:r>
            <a:r>
              <a:rPr lang="en-GB" altLang="en-US" dirty="0" err="1">
                <a:latin typeface="Arial" panose="020B0604020202020204" pitchFamily="34" charset="0"/>
              </a:rPr>
              <a:t>prelearning</a:t>
            </a:r>
            <a:r>
              <a:rPr lang="en-GB" altLang="en-US" dirty="0">
                <a:latin typeface="Arial" panose="020B0604020202020204" pitchFamily="34" charset="0"/>
              </a:rPr>
              <a:t> information)</a:t>
            </a:r>
          </a:p>
          <a:p>
            <a:endParaRPr lang="en-GB" altLang="en-US" dirty="0">
              <a:latin typeface="Arial" panose="020B0604020202020204" pitchFamily="34" charset="0"/>
            </a:endParaRPr>
          </a:p>
          <a:p>
            <a:r>
              <a:rPr lang="en-GB" altLang="en-US" dirty="0">
                <a:latin typeface="Arial" panose="020B0604020202020204" pitchFamily="34" charset="0"/>
              </a:rPr>
              <a:t>So lets finish our thinking and relating this back to the topic we have been focusing on. Please turn to </a:t>
            </a:r>
            <a:r>
              <a:rPr lang="en-GB" altLang="en-US" b="1" dirty="0">
                <a:latin typeface="Arial" panose="020B0604020202020204" pitchFamily="34" charset="0"/>
              </a:rPr>
              <a:t>page 262 and read step 4. </a:t>
            </a:r>
          </a:p>
          <a:p>
            <a:endParaRPr lang="en-GB" altLang="en-US" b="1" dirty="0">
              <a:latin typeface="Arial" panose="020B0604020202020204" pitchFamily="34" charset="0"/>
            </a:endParaRPr>
          </a:p>
          <a:p>
            <a:r>
              <a:rPr lang="en-GB" altLang="en-US" b="1" dirty="0">
                <a:latin typeface="Arial" panose="020B0604020202020204" pitchFamily="34" charset="0"/>
              </a:rPr>
              <a:t>So you will notice that there are a number of ways to evaluate suggested on </a:t>
            </a:r>
            <a:r>
              <a:rPr lang="en-GB" altLang="en-US" b="1" dirty="0" err="1">
                <a:latin typeface="Arial" panose="020B0604020202020204" pitchFamily="34" charset="0"/>
              </a:rPr>
              <a:t>pg</a:t>
            </a:r>
            <a:r>
              <a:rPr lang="en-GB" altLang="en-US" b="1" dirty="0">
                <a:latin typeface="Arial" panose="020B0604020202020204" pitchFamily="34" charset="0"/>
              </a:rPr>
              <a:t> 262. You can choose these or use your appreciate feedback process and something as simple as the Face Check handout. Show a copy of the face check handout, this will be provided for each delegate, share on screen for online version, add to files</a:t>
            </a:r>
          </a:p>
          <a:p>
            <a:endParaRPr lang="en-GB" altLang="en-US" dirty="0">
              <a:latin typeface="Arial" panose="020B0604020202020204" pitchFamily="34" charset="0"/>
            </a:endParaRPr>
          </a:p>
          <a:p>
            <a:r>
              <a:rPr lang="en-GB" altLang="en-US" dirty="0">
                <a:latin typeface="Arial" panose="020B0604020202020204" pitchFamily="34" charset="0"/>
              </a:rPr>
              <a:t>You’ll also notice at the top of p263 there are some topic enhancers and just to let you know these offer additional resources that could extend the parent learning or you may agenda match together in your goal setting between visits</a:t>
            </a:r>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4</a:t>
            </a:fld>
            <a:endParaRPr lang="en-US"/>
          </a:p>
        </p:txBody>
      </p:sp>
    </p:spTree>
    <p:extLst>
      <p:ext uri="{BB962C8B-B14F-4D97-AF65-F5344CB8AC3E}">
        <p14:creationId xmlns:p14="http://schemas.microsoft.com/office/powerpoint/2010/main" val="6653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Go through the slide, key learning points as follows: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In terms of our role and the value of offering appreciative feed back, checking out what the parent has learnt, what the parent would like to think of a little more? We have some skills that will enable this to happen in a positive, affirming way.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ndParaRPr>
          </a:p>
          <a:p>
            <a:r>
              <a:rPr lang="en-GB" altLang="en-US" dirty="0">
                <a:latin typeface="Arial" panose="020B0604020202020204" pitchFamily="34" charset="0"/>
              </a:rPr>
              <a:t>So when giving feedback in step 4 lets think together about our approach</a:t>
            </a:r>
          </a:p>
          <a:p>
            <a:endParaRPr lang="en-GB" altLang="en-US" dirty="0">
              <a:latin typeface="Arial" panose="020B0604020202020204" pitchFamily="34" charset="0"/>
            </a:endParaRPr>
          </a:p>
          <a:p>
            <a:r>
              <a:rPr lang="en-GB" altLang="en-US" dirty="0">
                <a:latin typeface="Arial" panose="020B0604020202020204" pitchFamily="34" charset="0"/>
              </a:rPr>
              <a:t>Which communication style would we use predominantly? Ask participants – Guiding.</a:t>
            </a:r>
          </a:p>
          <a:p>
            <a:endParaRPr lang="en-GB" altLang="en-US" dirty="0">
              <a:latin typeface="Arial" panose="020B0604020202020204" pitchFamily="34" charset="0"/>
            </a:endParaRPr>
          </a:p>
          <a:p>
            <a:r>
              <a:rPr lang="en-GB" altLang="en-US" dirty="0">
                <a:latin typeface="Arial" panose="020B0604020202020204" pitchFamily="34" charset="0"/>
              </a:rPr>
              <a:t>Giving appreciative feedback- asking the client, what do you feel went well?</a:t>
            </a:r>
          </a:p>
          <a:p>
            <a:r>
              <a:rPr lang="en-GB" altLang="en-US" dirty="0">
                <a:latin typeface="Arial" panose="020B0604020202020204" pitchFamily="34" charset="0"/>
              </a:rPr>
              <a:t>Could you do anything to make it even better?</a:t>
            </a:r>
          </a:p>
          <a:p>
            <a:r>
              <a:rPr lang="en-GB" altLang="en-US" dirty="0">
                <a:latin typeface="Arial" panose="020B0604020202020204" pitchFamily="34" charset="0"/>
              </a:rPr>
              <a:t>Seek permission to offer further feedback</a:t>
            </a:r>
          </a:p>
          <a:p>
            <a:r>
              <a:rPr lang="en-GB" altLang="en-US" dirty="0">
                <a:latin typeface="Arial" panose="020B0604020202020204" pitchFamily="34" charset="0"/>
              </a:rPr>
              <a:t>Check to see if the client has any further questions, use your OARS!</a:t>
            </a:r>
          </a:p>
          <a:p>
            <a:r>
              <a:rPr lang="en-GB" altLang="en-US" dirty="0">
                <a:latin typeface="Arial" panose="020B0604020202020204" pitchFamily="34" charset="0"/>
              </a:rPr>
              <a:t>Open questions (more than a yes / no answer)</a:t>
            </a:r>
          </a:p>
          <a:p>
            <a:r>
              <a:rPr lang="en-GB" altLang="en-US" dirty="0">
                <a:latin typeface="Arial" panose="020B0604020202020204" pitchFamily="34" charset="0"/>
              </a:rPr>
              <a:t>Affirmations – why? - affirming strengths, strategically designed to anchor client to his / her strengths</a:t>
            </a:r>
          </a:p>
          <a:p>
            <a:r>
              <a:rPr lang="en-GB" altLang="en-US" dirty="0">
                <a:latin typeface="Arial" panose="020B0604020202020204" pitchFamily="34" charset="0"/>
              </a:rPr>
              <a:t>Reflections – why more helpful than lots of questions? Can we remember types – content, feeling, meaning</a:t>
            </a:r>
          </a:p>
          <a:p>
            <a:r>
              <a:rPr lang="en-GB" altLang="en-US" dirty="0">
                <a:latin typeface="Arial" panose="020B0604020202020204" pitchFamily="34" charset="0"/>
              </a:rPr>
              <a:t>Summaries – sums up, picks up on what seems most important</a:t>
            </a:r>
          </a:p>
          <a:p>
            <a:endParaRPr lang="en-GB" altLang="en-US" dirty="0">
              <a:latin typeface="Arial" panose="020B0604020202020204" pitchFamily="34" charset="0"/>
            </a:endParaRPr>
          </a:p>
          <a:p>
            <a:r>
              <a:rPr lang="en-GB" altLang="en-US" dirty="0">
                <a:latin typeface="Arial" panose="020B0604020202020204" pitchFamily="34" charset="0"/>
              </a:rPr>
              <a:t>If you need to share anymore information remember the process of EPE – Elicit provide elicit</a:t>
            </a:r>
          </a:p>
          <a:p>
            <a:r>
              <a:rPr lang="en-GB" altLang="en-US" dirty="0">
                <a:latin typeface="Arial" panose="020B0604020202020204" pitchFamily="34" charset="0"/>
              </a:rPr>
              <a:t>Then within the discussion you may hear:</a:t>
            </a:r>
          </a:p>
          <a:p>
            <a:r>
              <a:rPr lang="en-GB" altLang="en-US" dirty="0">
                <a:latin typeface="Arial" panose="020B0604020202020204" pitchFamily="34" charset="0"/>
              </a:rPr>
              <a:t>Triggers for change – A connection with something of intrinsic value, something important, their hearts desire.</a:t>
            </a:r>
          </a:p>
          <a:p>
            <a:endParaRPr lang="en-GB" altLang="en-US" dirty="0">
              <a:latin typeface="Arial" panose="020B0604020202020204" pitchFamily="34" charset="0"/>
            </a:endParaRPr>
          </a:p>
          <a:p>
            <a:r>
              <a:rPr lang="en-GB" altLang="en-US" dirty="0">
                <a:latin typeface="Arial" panose="020B0604020202020204" pitchFamily="34" charset="0"/>
              </a:rPr>
              <a:t>PIPE provides an amazing opportunity to work with any trigger for change, embrace the creativity, the opportunity to trigger emotions </a:t>
            </a:r>
          </a:p>
          <a:p>
            <a:r>
              <a:rPr lang="en-GB" altLang="en-US" dirty="0">
                <a:latin typeface="Arial" panose="020B0604020202020204" pitchFamily="34" charset="0"/>
              </a:rPr>
              <a:t>Think about how PIPE will support agenda matching</a:t>
            </a:r>
          </a:p>
          <a:p>
            <a:r>
              <a:rPr lang="en-GB" altLang="en-US" dirty="0">
                <a:latin typeface="Arial" panose="020B0604020202020204" pitchFamily="34" charset="0"/>
              </a:rPr>
              <a:t>The possibilities in terms of agenda matching – ‘what's important to you’, ‘what can I share with you’.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6</a:t>
            </a:fld>
            <a:endParaRPr lang="en-US"/>
          </a:p>
        </p:txBody>
      </p:sp>
    </p:spTree>
    <p:extLst>
      <p:ext uri="{BB962C8B-B14F-4D97-AF65-F5344CB8AC3E}">
        <p14:creationId xmlns:p14="http://schemas.microsoft.com/office/powerpoint/2010/main" val="292029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In terms of the </a:t>
            </a:r>
            <a:r>
              <a:rPr lang="en-GB" altLang="en-US" b="1" dirty="0">
                <a:latin typeface="Arial" panose="020B0604020202020204" pitchFamily="34" charset="0"/>
              </a:rPr>
              <a:t>interaction itself:</a:t>
            </a:r>
          </a:p>
          <a:p>
            <a:endParaRPr lang="en-GB" altLang="en-US" dirty="0">
              <a:latin typeface="Arial" panose="020B0604020202020204" pitchFamily="34" charset="0"/>
            </a:endParaRPr>
          </a:p>
          <a:p>
            <a:r>
              <a:rPr lang="en-GB" altLang="en-US" dirty="0">
                <a:latin typeface="Arial" panose="020B0604020202020204" pitchFamily="34" charset="0"/>
              </a:rPr>
              <a:t>Naturally the best evaluator will be the baby (hopefully identified in the previous slide)</a:t>
            </a:r>
          </a:p>
          <a:p>
            <a:endParaRPr lang="en-GB" altLang="en-US" dirty="0">
              <a:latin typeface="Arial" panose="020B0604020202020204" pitchFamily="34" charset="0"/>
            </a:endParaRPr>
          </a:p>
          <a:p>
            <a:r>
              <a:rPr lang="en-GB" altLang="en-US" dirty="0">
                <a:latin typeface="Arial" panose="020B0604020202020204" pitchFamily="34" charset="0"/>
              </a:rPr>
              <a:t>Is the baby enjoying the activity? How will you know? Reflect back to what we explored at Next Steps in relation to baby cues. </a:t>
            </a:r>
          </a:p>
          <a:p>
            <a:endParaRPr lang="en-GB" altLang="en-US" dirty="0">
              <a:latin typeface="Arial" panose="020B0604020202020204" pitchFamily="34" charset="0"/>
            </a:endParaRPr>
          </a:p>
          <a:p>
            <a:r>
              <a:rPr lang="en-GB" altLang="en-US" dirty="0">
                <a:latin typeface="Arial" panose="020B0604020202020204" pitchFamily="34" charset="0"/>
              </a:rPr>
              <a:t>Ask for some key aspects of baby cues that would signal engagement using Raise Hand or </a:t>
            </a:r>
            <a:r>
              <a:rPr lang="en-GB" altLang="en-US" dirty="0" err="1">
                <a:latin typeface="Arial" panose="020B0604020202020204" pitchFamily="34" charset="0"/>
              </a:rPr>
              <a:t>chatbox</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dirty="0">
                <a:latin typeface="Arial" panose="020B0604020202020204" pitchFamily="34" charset="0"/>
              </a:rPr>
              <a:t>Are parent and baby sharing a positive experience? if not does the parent know how to adjust, how can you help? Consider using DANCE language here so that nurses are introduced to this (complementing affect, visual engagement, positioning, completes interaction etc </a:t>
            </a:r>
            <a:r>
              <a:rPr lang="en-GB" altLang="en-US" dirty="0" err="1">
                <a:latin typeface="Arial" panose="020B0604020202020204" pitchFamily="34" charset="0"/>
              </a:rPr>
              <a:t>etc</a:t>
            </a:r>
            <a:r>
              <a:rPr lang="en-GB" altLang="en-US" dirty="0">
                <a:latin typeface="Arial" panose="020B0604020202020204" pitchFamily="34" charset="0"/>
              </a:rPr>
              <a:t>_</a:t>
            </a:r>
          </a:p>
          <a:p>
            <a:endParaRPr lang="en-GB" altLang="en-US" dirty="0">
              <a:latin typeface="Arial" panose="020B0604020202020204" pitchFamily="34" charset="0"/>
            </a:endParaRPr>
          </a:p>
          <a:p>
            <a:r>
              <a:rPr lang="en-GB" altLang="en-US" dirty="0">
                <a:latin typeface="Arial" panose="020B0604020202020204" pitchFamily="34" charset="0"/>
              </a:rPr>
              <a:t>While you are observing in step 3, you are processing what you see and thinking about what you might say, just as you did when watching our client in the DVD. You then call on this to offer back to the client.</a:t>
            </a:r>
          </a:p>
          <a:p>
            <a:endParaRPr lang="en-GB" altLang="en-US" dirty="0">
              <a:latin typeface="Arial" panose="020B0604020202020204" pitchFamily="34" charset="0"/>
            </a:endParaRPr>
          </a:p>
          <a:p>
            <a:r>
              <a:rPr lang="en-GB" altLang="en-US" dirty="0">
                <a:latin typeface="Arial" panose="020B0604020202020204" pitchFamily="34" charset="0"/>
              </a:rPr>
              <a:t>This all comes with a wee word of caution………what traps might we fall into as we offer feedback and evaluation?</a:t>
            </a:r>
          </a:p>
          <a:p>
            <a:r>
              <a:rPr lang="en-GB" altLang="en-US" dirty="0">
                <a:latin typeface="Arial" panose="020B0604020202020204" pitchFamily="34" charset="0"/>
              </a:rPr>
              <a:t>NEXT SLIDE</a:t>
            </a:r>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7</a:t>
            </a:fld>
            <a:endParaRPr lang="en-US"/>
          </a:p>
        </p:txBody>
      </p:sp>
    </p:spTree>
    <p:extLst>
      <p:ext uri="{BB962C8B-B14F-4D97-AF65-F5344CB8AC3E}">
        <p14:creationId xmlns:p14="http://schemas.microsoft.com/office/powerpoint/2010/main" val="63425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Pitfalls – things that will trip us up and get in the way of communication and ultimately the relationship</a:t>
            </a:r>
          </a:p>
          <a:p>
            <a:endParaRPr lang="en-GB" altLang="en-US" dirty="0">
              <a:latin typeface="Arial" panose="020B0604020202020204" pitchFamily="34" charset="0"/>
            </a:endParaRPr>
          </a:p>
          <a:p>
            <a:r>
              <a:rPr lang="en-GB" altLang="en-US" dirty="0">
                <a:latin typeface="Arial" panose="020B0604020202020204" pitchFamily="34" charset="0"/>
              </a:rPr>
              <a:t>Righting reflex – will generate resistance</a:t>
            </a:r>
          </a:p>
          <a:p>
            <a:r>
              <a:rPr lang="en-GB" altLang="en-US" dirty="0">
                <a:latin typeface="Arial" panose="020B0604020202020204" pitchFamily="34" charset="0"/>
              </a:rPr>
              <a:t>Persuasion traps – expert, power</a:t>
            </a:r>
          </a:p>
          <a:p>
            <a:r>
              <a:rPr lang="en-GB" altLang="en-US" dirty="0">
                <a:latin typeface="Arial" panose="020B0604020202020204" pitchFamily="34" charset="0"/>
              </a:rPr>
              <a:t>Questions – feels like interrogation</a:t>
            </a:r>
          </a:p>
          <a:p>
            <a:endParaRPr lang="en-GB" altLang="en-US" dirty="0">
              <a:latin typeface="Arial" panose="020B0604020202020204" pitchFamily="34" charset="0"/>
            </a:endParaRPr>
          </a:p>
          <a:p>
            <a:r>
              <a:rPr lang="en-GB" altLang="en-US" dirty="0">
                <a:latin typeface="Arial" panose="020B0604020202020204" pitchFamily="34" charset="0"/>
              </a:rPr>
              <a:t>So bearing these pitfalls in mind, let’s think about how we can offer feedback and evaluate the interaction</a:t>
            </a:r>
          </a:p>
          <a:p>
            <a:r>
              <a:rPr lang="en-GB" altLang="en-US" dirty="0">
                <a:latin typeface="Arial" panose="020B0604020202020204" pitchFamily="34" charset="0"/>
              </a:rPr>
              <a:t>NEXT SLIDE</a:t>
            </a:r>
          </a:p>
          <a:p>
            <a:endParaRPr lang="en-GB" altLang="en-US" dirty="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A32DAAB-6804-6244-8E8E-2E7CA198FC89}" type="slidenum">
              <a:rPr lang="en-US" smtClean="0"/>
              <a:t>8</a:t>
            </a:fld>
            <a:endParaRPr lang="en-US"/>
          </a:p>
        </p:txBody>
      </p:sp>
    </p:spTree>
    <p:extLst>
      <p:ext uri="{BB962C8B-B14F-4D97-AF65-F5344CB8AC3E}">
        <p14:creationId xmlns:p14="http://schemas.microsoft.com/office/powerpoint/2010/main" val="236019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latin typeface="Arial" panose="020B0604020202020204" pitchFamily="34" charset="0"/>
              </a:rPr>
              <a:t>If time allows offer this as a skills practice, if time is short, facilitate group feedback</a:t>
            </a:r>
          </a:p>
          <a:p>
            <a:endParaRPr lang="en-GB" altLang="en-US" dirty="0">
              <a:latin typeface="Arial" panose="020B0604020202020204" pitchFamily="34" charset="0"/>
            </a:endParaRPr>
          </a:p>
          <a:p>
            <a:r>
              <a:rPr lang="en-GB" altLang="en-US" dirty="0">
                <a:latin typeface="Arial" panose="020B0604020202020204" pitchFamily="34" charset="0"/>
              </a:rPr>
              <a:t>Introduce skills practice</a:t>
            </a:r>
          </a:p>
          <a:p>
            <a:r>
              <a:rPr lang="en-GB" altLang="en-US" dirty="0">
                <a:latin typeface="Arial" panose="020B0604020202020204" pitchFamily="34" charset="0"/>
              </a:rPr>
              <a:t>In 3’s –one of you be the client, one be the FN and one be the observer. </a:t>
            </a:r>
          </a:p>
          <a:p>
            <a:r>
              <a:rPr lang="en-GB" altLang="en-US" dirty="0">
                <a:latin typeface="Arial" panose="020B0604020202020204" pitchFamily="34" charset="0"/>
              </a:rPr>
              <a:t>Begin a conversation with the spirit of FNP and give feedback to the client about what you noticed- how she interacted with the child your reflection sheet will help you- take 5 mins and then can the observer give some appreciative feedback. Only do this once and then come back to the main area</a:t>
            </a:r>
          </a:p>
          <a:p>
            <a:endParaRPr lang="en-GB" dirty="0"/>
          </a:p>
        </p:txBody>
      </p:sp>
      <p:sp>
        <p:nvSpPr>
          <p:cNvPr id="4" name="Slide Number Placeholder 3"/>
          <p:cNvSpPr>
            <a:spLocks noGrp="1"/>
          </p:cNvSpPr>
          <p:nvPr>
            <p:ph type="sldNum" sz="quarter" idx="5"/>
          </p:nvPr>
        </p:nvSpPr>
        <p:spPr/>
        <p:txBody>
          <a:bodyPr/>
          <a:lstStyle/>
          <a:p>
            <a:fld id="{0A32DAAB-6804-6244-8E8E-2E7CA198FC89}" type="slidenum">
              <a:rPr lang="en-US" smtClean="0"/>
              <a:t>9</a:t>
            </a:fld>
            <a:endParaRPr lang="en-US"/>
          </a:p>
        </p:txBody>
      </p:sp>
    </p:spTree>
    <p:extLst>
      <p:ext uri="{BB962C8B-B14F-4D97-AF65-F5344CB8AC3E}">
        <p14:creationId xmlns:p14="http://schemas.microsoft.com/office/powerpoint/2010/main" val="284367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Watch the </a:t>
            </a:r>
            <a:r>
              <a:rPr lang="en-GB" dirty="0" err="1"/>
              <a:t>Roly</a:t>
            </a:r>
            <a:r>
              <a:rPr lang="en-GB" dirty="0"/>
              <a:t> Poly clip (DVD) and then facilitate a discussion to explore how the FN would offer feedback to this client</a:t>
            </a:r>
          </a:p>
          <a:p>
            <a:endParaRPr lang="en-GB" dirty="0"/>
          </a:p>
          <a:p>
            <a:r>
              <a:rPr lang="en-GB" dirty="0"/>
              <a:t>If unable to view this clip facilitate a discussion about how we may go about providing feedback when the interaction is not so positive. Strength based, using the voice of the child about how they might feel etc</a:t>
            </a:r>
          </a:p>
        </p:txBody>
      </p:sp>
      <p:sp>
        <p:nvSpPr>
          <p:cNvPr id="4" name="Slide Number Placeholder 3"/>
          <p:cNvSpPr>
            <a:spLocks noGrp="1"/>
          </p:cNvSpPr>
          <p:nvPr>
            <p:ph type="sldNum" sz="quarter" idx="10"/>
          </p:nvPr>
        </p:nvSpPr>
        <p:spPr/>
        <p:txBody>
          <a:bodyPr/>
          <a:lstStyle/>
          <a:p>
            <a:fld id="{0A32DAAB-6804-6244-8E8E-2E7CA198FC89}" type="slidenum">
              <a:rPr lang="en-US" smtClean="0"/>
              <a:t>10</a:t>
            </a:fld>
            <a:endParaRPr lang="en-US"/>
          </a:p>
        </p:txBody>
      </p:sp>
    </p:spTree>
    <p:extLst>
      <p:ext uri="{BB962C8B-B14F-4D97-AF65-F5344CB8AC3E}">
        <p14:creationId xmlns:p14="http://schemas.microsoft.com/office/powerpoint/2010/main" val="334876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a:t>
            </a:r>
            <a:r>
              <a:rPr lang="en-GB" dirty="0" err="1"/>
              <a:t>roly</a:t>
            </a:r>
            <a:r>
              <a:rPr lang="en-GB" dirty="0"/>
              <a:t> poly DVD following the parent receiving feedback, highlight that this is better and with support the interaction will continue to improve</a:t>
            </a:r>
          </a:p>
        </p:txBody>
      </p:sp>
      <p:sp>
        <p:nvSpPr>
          <p:cNvPr id="4" name="Slide Number Placeholder 3"/>
          <p:cNvSpPr>
            <a:spLocks noGrp="1"/>
          </p:cNvSpPr>
          <p:nvPr>
            <p:ph type="sldNum" sz="quarter" idx="10"/>
          </p:nvPr>
        </p:nvSpPr>
        <p:spPr/>
        <p:txBody>
          <a:bodyPr/>
          <a:lstStyle/>
          <a:p>
            <a:fld id="{0A32DAAB-6804-6244-8E8E-2E7CA198FC89}" type="slidenum">
              <a:rPr lang="en-US" smtClean="0"/>
              <a:t>11</a:t>
            </a:fld>
            <a:endParaRPr lang="en-US"/>
          </a:p>
        </p:txBody>
      </p:sp>
    </p:spTree>
    <p:extLst>
      <p:ext uri="{BB962C8B-B14F-4D97-AF65-F5344CB8AC3E}">
        <p14:creationId xmlns:p14="http://schemas.microsoft.com/office/powerpoint/2010/main" val="19805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2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66FF4E29-5D72-E847-9B0A-4CA150B4A61C}"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38241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2558815"/>
            <a:ext cx="8229600" cy="356734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BB364A-AFA1-2F4B-BF31-AC7245DD7AC7}"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49504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9407"/>
            <a:ext cx="2057400" cy="4846756"/>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279407"/>
            <a:ext cx="6019800" cy="484675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3175899-DE9E-3741-9FE8-97D8A9372002}"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19907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156"/>
            <a:ext cx="8229600" cy="1143000"/>
          </a:xfrm>
          <a:prstGeom prst="rect">
            <a:avLst/>
          </a:prstGeom>
        </p:spPr>
        <p:txBody>
          <a:bodyPr/>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57200" y="2549407"/>
            <a:ext cx="8229600" cy="3576756"/>
          </a:xfrm>
        </p:spPr>
        <p:txBody>
          <a:bodyPr>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402B989-7CFA-9841-B272-FB1C8DD49D79}"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192786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57F767-EB52-6741-BFA0-6AAE55E7D522}" type="datetime1">
              <a:rPr lang="en-GB" smtClean="0"/>
              <a:t>15/10/2020</a:t>
            </a:fld>
            <a:endParaRPr lang="en-US"/>
          </a:p>
        </p:txBody>
      </p:sp>
      <p:sp>
        <p:nvSpPr>
          <p:cNvPr id="5" name="Footer Placeholder 4"/>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6" name="Slide Number Placeholder 5"/>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73320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527"/>
            <a:ext cx="8229600" cy="1143000"/>
          </a:xfrm>
          <a:prstGeom prst="rect">
            <a:avLst/>
          </a:prstGeom>
        </p:spPr>
        <p:txBody>
          <a:bodyPr/>
          <a:lstStyle>
            <a:lvl1pPr>
              <a:defRPr sz="3200"/>
            </a:lvl1pPr>
          </a:lstStyle>
          <a:p>
            <a:r>
              <a:rPr lang="en-GB"/>
              <a:t>Click to edit Master title style</a:t>
            </a:r>
            <a:endParaRPr lang="en-US"/>
          </a:p>
        </p:txBody>
      </p:sp>
      <p:sp>
        <p:nvSpPr>
          <p:cNvPr id="3" name="Content Placeholder 2"/>
          <p:cNvSpPr>
            <a:spLocks noGrp="1"/>
          </p:cNvSpPr>
          <p:nvPr>
            <p:ph sz="half" idx="1"/>
          </p:nvPr>
        </p:nvSpPr>
        <p:spPr>
          <a:xfrm>
            <a:off x="457200" y="2634074"/>
            <a:ext cx="4038600" cy="3492089"/>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634074"/>
            <a:ext cx="4038600" cy="34920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AE1C655-BC02-794C-97AE-F0120D8935F6}" type="datetime1">
              <a:rPr lang="en-GB" smtClean="0"/>
              <a:t>15/10/2020</a:t>
            </a:fld>
            <a:endParaRPr lang="en-US"/>
          </a:p>
        </p:txBody>
      </p:sp>
      <p:sp>
        <p:nvSpPr>
          <p:cNvPr id="6" name="Footer Placeholder 5"/>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7" name="Slide Number Placeholder 6"/>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94604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6046"/>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23535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3142073"/>
            <a:ext cx="4040188" cy="29840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235355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3142073"/>
            <a:ext cx="4041775" cy="29840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196964-9280-D746-93F7-0BBA6DAB8158}" type="datetime1">
              <a:rPr lang="en-GB" smtClean="0"/>
              <a:t>15/10/2020</a:t>
            </a:fld>
            <a:endParaRPr lang="en-US"/>
          </a:p>
        </p:txBody>
      </p:sp>
      <p:sp>
        <p:nvSpPr>
          <p:cNvPr id="8" name="Footer Placeholder 7"/>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9" name="Slide Number Placeholder 8"/>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55830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897"/>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05619DE-4B49-294B-979E-AA7E21DB4C1A}" type="datetime1">
              <a:rPr lang="en-GB" smtClean="0"/>
              <a:t>15/10/2020</a:t>
            </a:fld>
            <a:endParaRPr lang="en-US"/>
          </a:p>
        </p:txBody>
      </p:sp>
      <p:sp>
        <p:nvSpPr>
          <p:cNvPr id="4" name="Footer Placeholder 3"/>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5" name="Slide Number Placeholder 4"/>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249939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48044-1540-0B4F-B61A-FF8BC042D709}" type="datetime1">
              <a:rPr lang="en-GB" smtClean="0"/>
              <a:t>15/10/2020</a:t>
            </a:fld>
            <a:endParaRPr lang="en-US"/>
          </a:p>
        </p:txBody>
      </p:sp>
      <p:sp>
        <p:nvSpPr>
          <p:cNvPr id="3" name="Footer Placeholder 2"/>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4" name="Slide Number Placeholder 3"/>
          <p:cNvSpPr>
            <a:spLocks noGrp="1"/>
          </p:cNvSpPr>
          <p:nvPr>
            <p:ph type="sldNum" sz="quarter" idx="12"/>
          </p:nvPr>
        </p:nvSpPr>
        <p:spPr/>
        <p:txBody>
          <a:bodyPr/>
          <a:lstStyle/>
          <a:p>
            <a:fld id="{7DF48E38-35C9-424D-BC83-0094793DCA6C}" type="slidenum">
              <a:rPr lang="en-US" smtClean="0"/>
              <a:t>‹#›</a:t>
            </a:fld>
            <a:endParaRPr lang="en-US"/>
          </a:p>
        </p:txBody>
      </p:sp>
      <p:sp>
        <p:nvSpPr>
          <p:cNvPr id="5" name="Rectangle 4"/>
          <p:cNvSpPr/>
          <p:nvPr userDrawn="1"/>
        </p:nvSpPr>
        <p:spPr>
          <a:xfrm>
            <a:off x="0" y="-141111"/>
            <a:ext cx="9144000" cy="16462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00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754"/>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166754"/>
            <a:ext cx="5111750" cy="49594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02370"/>
            <a:ext cx="3008313" cy="36237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569E19C-2467-A646-8727-D251D2258A2D}" type="datetime1">
              <a:rPr lang="en-GB" smtClean="0"/>
              <a:t>15/10/2020</a:t>
            </a:fld>
            <a:endParaRPr lang="en-US"/>
          </a:p>
        </p:txBody>
      </p:sp>
      <p:sp>
        <p:nvSpPr>
          <p:cNvPr id="6" name="Footer Placeholder 5"/>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7" name="Slide Number Placeholder 6"/>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344287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1185333"/>
            <a:ext cx="5486400" cy="35422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55019AA-9C3D-A249-BF41-A8004AD87AD5}" type="datetime1">
              <a:rPr lang="en-GB" smtClean="0"/>
              <a:t>15/10/2020</a:t>
            </a:fld>
            <a:endParaRPr lang="en-US"/>
          </a:p>
        </p:txBody>
      </p:sp>
      <p:sp>
        <p:nvSpPr>
          <p:cNvPr id="6" name="Footer Placeholder 5"/>
          <p:cNvSpPr>
            <a:spLocks noGrp="1"/>
          </p:cNvSpPr>
          <p:nvPr>
            <p:ph type="ftr" sz="quarter" idx="11"/>
          </p:nvPr>
        </p:nvSpPr>
        <p:spPr/>
        <p:txBody>
          <a:bodyPr/>
          <a:lstStyle/>
          <a:p>
            <a:r>
              <a:rPr lang="de-DE" dirty="0"/>
              <a:t>© Family Nurse </a:t>
            </a:r>
            <a:r>
              <a:rPr lang="de-DE" dirty="0" err="1"/>
              <a:t>Partnership</a:t>
            </a:r>
            <a:r>
              <a:rPr lang="de-DE" dirty="0"/>
              <a:t> </a:t>
            </a:r>
            <a:r>
              <a:rPr lang="de-DE" dirty="0" err="1"/>
              <a:t>Scotland</a:t>
            </a:r>
            <a:r>
              <a:rPr lang="de-DE" sz="800" baseline="30000" dirty="0" err="1"/>
              <a:t>TM</a:t>
            </a:r>
            <a:endParaRPr lang="en-US" sz="800" baseline="30000" dirty="0"/>
          </a:p>
        </p:txBody>
      </p:sp>
      <p:sp>
        <p:nvSpPr>
          <p:cNvPr id="7" name="Slide Number Placeholder 6"/>
          <p:cNvSpPr>
            <a:spLocks noGrp="1"/>
          </p:cNvSpPr>
          <p:nvPr>
            <p:ph type="sldNum" sz="quarter" idx="12"/>
          </p:nvPr>
        </p:nvSpPr>
        <p:spPr/>
        <p:txBody>
          <a:bodyPr/>
          <a:lstStyle/>
          <a:p>
            <a:fld id="{7DF48E38-35C9-424D-BC83-0094793DCA6C}" type="slidenum">
              <a:rPr lang="en-US" smtClean="0"/>
              <a:t>‹#›</a:t>
            </a:fld>
            <a:endParaRPr lang="en-US"/>
          </a:p>
        </p:txBody>
      </p:sp>
    </p:spTree>
    <p:extLst>
      <p:ext uri="{BB962C8B-B14F-4D97-AF65-F5344CB8AC3E}">
        <p14:creationId xmlns:p14="http://schemas.microsoft.com/office/powerpoint/2010/main" val="19928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a:defRPr>
            </a:lvl1pPr>
          </a:lstStyle>
          <a:p>
            <a:fld id="{41799ACF-BB73-5E48-AA72-BC942FD85C4C}" type="datetime1">
              <a:rPr lang="en-GB" smtClean="0"/>
              <a:t>15/10/2020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Source Sans Pro"/>
              </a:defRPr>
            </a:lvl1pPr>
          </a:lstStyle>
          <a:p>
            <a:r>
              <a:rPr lang="de-DE"/>
              <a:t>© Family Nurse Partnership Scotland</a:t>
            </a:r>
            <a:r>
              <a:rPr lang="de-DE" sz="900" baseline="30000"/>
              <a:t>TM</a:t>
            </a:r>
            <a:endParaRPr lang="en-US" sz="900" baseline="3000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a:defRPr>
            </a:lvl1pPr>
          </a:lstStyle>
          <a:p>
            <a:fld id="{7DF48E38-35C9-424D-BC83-0094793DCA6C}" type="slidenum">
              <a:rPr lang="en-US" smtClean="0"/>
              <a:pPr/>
              <a:t>‹#›</a:t>
            </a:fld>
            <a:endParaRPr lang="en-US"/>
          </a:p>
        </p:txBody>
      </p:sp>
      <p:sp>
        <p:nvSpPr>
          <p:cNvPr id="7" name="Rectangle 6"/>
          <p:cNvSpPr/>
          <p:nvPr userDrawn="1"/>
        </p:nvSpPr>
        <p:spPr>
          <a:xfrm>
            <a:off x="0" y="0"/>
            <a:ext cx="9144000" cy="928104"/>
          </a:xfrm>
          <a:prstGeom prst="rect">
            <a:avLst/>
          </a:prstGeom>
          <a:solidFill>
            <a:srgbClr val="005488"/>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Artboard 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1704" y="-4703"/>
            <a:ext cx="959554" cy="959554"/>
          </a:xfrm>
          <a:prstGeom prst="rect">
            <a:avLst/>
          </a:prstGeom>
        </p:spPr>
      </p:pic>
      <p:pic>
        <p:nvPicPr>
          <p:cNvPr id="9" name="Picture 8" descr="white 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48643" y="0"/>
            <a:ext cx="2181574" cy="885068"/>
          </a:xfrm>
          <a:prstGeom prst="rect">
            <a:avLst/>
          </a:prstGeom>
        </p:spPr>
      </p:pic>
    </p:spTree>
    <p:extLst>
      <p:ext uri="{BB962C8B-B14F-4D97-AF65-F5344CB8AC3E}">
        <p14:creationId xmlns:p14="http://schemas.microsoft.com/office/powerpoint/2010/main" val="266025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Source Sans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ource Sans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ource Sans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ource Sans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ource Sans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ource Sans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albarbero.com/2015/02/liderar-con-un-buen-uso-del-feedback.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redestelematicas.com/la-ultima-milla/#more-27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pixnio.com/objects/toys/puzzle-pieces-symbol-connect-hand-jigsa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pixabay.com/en/group-team-feedback-confirming-18255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192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FFFF"/>
                </a:solidFill>
              </a:ln>
              <a:solidFill>
                <a:schemeClr val="bg1"/>
              </a:solidFill>
            </a:endParaRPr>
          </a:p>
        </p:txBody>
      </p:sp>
      <p:pic>
        <p:nvPicPr>
          <p:cNvPr id="11" name="Picture 10" descr="cover image.png"/>
          <p:cNvPicPr>
            <a:picLocks noChangeAspect="1"/>
          </p:cNvPicPr>
          <p:nvPr/>
        </p:nvPicPr>
        <p:blipFill rotWithShape="1">
          <a:blip r:embed="rId2">
            <a:extLst>
              <a:ext uri="{28A0092B-C50C-407E-A947-70E740481C1C}">
                <a14:useLocalDpi xmlns:a14="http://schemas.microsoft.com/office/drawing/2010/main" val="0"/>
              </a:ext>
            </a:extLst>
          </a:blip>
          <a:srcRect t="25032"/>
          <a:stretch/>
        </p:blipFill>
        <p:spPr>
          <a:xfrm>
            <a:off x="0" y="1716690"/>
            <a:ext cx="9144000" cy="5141310"/>
          </a:xfrm>
          <a:prstGeom prst="rect">
            <a:avLst/>
          </a:prstGeom>
        </p:spPr>
      </p:pic>
      <p:sp>
        <p:nvSpPr>
          <p:cNvPr id="4" name="Rectangle 3"/>
          <p:cNvSpPr/>
          <p:nvPr/>
        </p:nvSpPr>
        <p:spPr>
          <a:xfrm>
            <a:off x="0" y="486959"/>
            <a:ext cx="1451391" cy="1327200"/>
          </a:xfrm>
          <a:prstGeom prst="rect">
            <a:avLst/>
          </a:prstGeom>
          <a:solidFill>
            <a:srgbClr val="005488"/>
          </a:solidFill>
          <a:effectLst>
            <a:outerShdw blurRad="50800" dist="381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592386" y="486959"/>
            <a:ext cx="7551614" cy="1327200"/>
          </a:xfrm>
          <a:prstGeom prst="rect">
            <a:avLst/>
          </a:prstGeom>
          <a:solidFill>
            <a:srgbClr val="005488"/>
          </a:solidFill>
          <a:effectLst>
            <a:outerShdw blurRad="50800" dist="381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17595" y="660401"/>
            <a:ext cx="7772400" cy="972560"/>
          </a:xfrm>
          <a:prstGeom prst="rect">
            <a:avLst/>
          </a:prstGeom>
        </p:spPr>
        <p:txBody>
          <a:bodyPr>
            <a:normAutofit fontScale="90000"/>
          </a:bodyPr>
          <a:lstStyle/>
          <a:p>
            <a:pPr algn="l"/>
            <a:r>
              <a:rPr lang="en-US" sz="3600" dirty="0">
                <a:solidFill>
                  <a:schemeClr val="bg1"/>
                </a:solidFill>
                <a:latin typeface="Source Sans Pro"/>
              </a:rPr>
              <a:t>Partners in Parenting Education</a:t>
            </a:r>
            <a:br>
              <a:rPr lang="en-US" sz="3600" dirty="0">
                <a:solidFill>
                  <a:schemeClr val="bg1"/>
                </a:solidFill>
                <a:latin typeface="Source Sans Pro"/>
              </a:rPr>
            </a:br>
            <a:r>
              <a:rPr lang="en-US" sz="2200" dirty="0">
                <a:solidFill>
                  <a:schemeClr val="bg1"/>
                </a:solidFill>
              </a:rPr>
              <a:t>Step 4</a:t>
            </a:r>
            <a:endParaRPr lang="en-US" sz="2200" dirty="0">
              <a:solidFill>
                <a:schemeClr val="bg1"/>
              </a:solidFill>
              <a:latin typeface="Source Sans Pro"/>
            </a:endParaRPr>
          </a:p>
        </p:txBody>
      </p:sp>
      <p:pic>
        <p:nvPicPr>
          <p:cNvPr id="6" name="Picture 5" descr="Artboard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70" y="551165"/>
            <a:ext cx="1246495" cy="1246495"/>
          </a:xfrm>
          <a:prstGeom prst="rect">
            <a:avLst/>
          </a:prstGeom>
        </p:spPr>
      </p:pic>
      <p:sp>
        <p:nvSpPr>
          <p:cNvPr id="8" name="Rounded Rectangle 7"/>
          <p:cNvSpPr/>
          <p:nvPr/>
        </p:nvSpPr>
        <p:spPr>
          <a:xfrm>
            <a:off x="-353299" y="5509316"/>
            <a:ext cx="3265629" cy="106841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FNP Scotland 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98" y="5528751"/>
            <a:ext cx="2585585" cy="1048976"/>
          </a:xfrm>
          <a:prstGeom prst="rect">
            <a:avLst/>
          </a:prstGeom>
        </p:spPr>
      </p:pic>
    </p:spTree>
    <p:extLst>
      <p:ext uri="{BB962C8B-B14F-4D97-AF65-F5344CB8AC3E}">
        <p14:creationId xmlns:p14="http://schemas.microsoft.com/office/powerpoint/2010/main" val="412390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AF4CE-55B6-4B18-AED1-90077800D382}"/>
              </a:ext>
            </a:extLst>
          </p:cNvPr>
          <p:cNvSpPr>
            <a:spLocks noGrp="1"/>
          </p:cNvSpPr>
          <p:nvPr>
            <p:ph type="title"/>
          </p:nvPr>
        </p:nvSpPr>
        <p:spPr/>
        <p:txBody>
          <a:bodyPr/>
          <a:lstStyle/>
          <a:p>
            <a:r>
              <a:rPr lang="en-GB" sz="4000" dirty="0"/>
              <a:t>Feedback in more challenging situations</a:t>
            </a:r>
          </a:p>
        </p:txBody>
      </p:sp>
      <p:sp>
        <p:nvSpPr>
          <p:cNvPr id="3" name="Content Placeholder 2">
            <a:extLst>
              <a:ext uri="{FF2B5EF4-FFF2-40B4-BE49-F238E27FC236}">
                <a16:creationId xmlns:a16="http://schemas.microsoft.com/office/drawing/2014/main" id="{10175625-4324-43A8-84AC-C11CB4F1F594}"/>
              </a:ext>
            </a:extLst>
          </p:cNvPr>
          <p:cNvSpPr>
            <a:spLocks noGrp="1"/>
          </p:cNvSpPr>
          <p:nvPr>
            <p:ph idx="1"/>
          </p:nvPr>
        </p:nvSpPr>
        <p:spPr>
          <a:xfrm>
            <a:off x="457200" y="3144719"/>
            <a:ext cx="8229600" cy="3576756"/>
          </a:xfrm>
        </p:spPr>
        <p:txBody>
          <a:bodyPr/>
          <a:lstStyle/>
          <a:p>
            <a:pPr algn="ctr"/>
            <a:r>
              <a:rPr lang="en-GB" sz="5400" dirty="0" err="1"/>
              <a:t>Roly</a:t>
            </a:r>
            <a:r>
              <a:rPr lang="en-GB" sz="5400" dirty="0"/>
              <a:t> Poly DVD</a:t>
            </a:r>
          </a:p>
          <a:p>
            <a:pPr marL="0" indent="0">
              <a:buNone/>
            </a:pPr>
            <a:endParaRPr lang="en-GB" dirty="0"/>
          </a:p>
        </p:txBody>
      </p:sp>
      <p:sp>
        <p:nvSpPr>
          <p:cNvPr id="4" name="Footer Placeholder 3">
            <a:extLst>
              <a:ext uri="{FF2B5EF4-FFF2-40B4-BE49-F238E27FC236}">
                <a16:creationId xmlns:a16="http://schemas.microsoft.com/office/drawing/2014/main" id="{0333489C-ED65-4818-9268-EDD8212012A0}"/>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Tree>
    <p:extLst>
      <p:ext uri="{BB962C8B-B14F-4D97-AF65-F5344CB8AC3E}">
        <p14:creationId xmlns:p14="http://schemas.microsoft.com/office/powerpoint/2010/main" val="129760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F907-1789-4DB7-96D1-DDDA26492F77}"/>
              </a:ext>
            </a:extLst>
          </p:cNvPr>
          <p:cNvSpPr>
            <a:spLocks noGrp="1"/>
          </p:cNvSpPr>
          <p:nvPr>
            <p:ph type="title"/>
          </p:nvPr>
        </p:nvSpPr>
        <p:spPr>
          <a:xfrm>
            <a:off x="457200" y="1149527"/>
            <a:ext cx="8229600" cy="1143000"/>
          </a:xfrm>
        </p:spPr>
        <p:txBody>
          <a:bodyPr>
            <a:normAutofit/>
          </a:bodyPr>
          <a:lstStyle/>
          <a:p>
            <a:r>
              <a:rPr lang="en-GB" b="1" dirty="0"/>
              <a:t>Following feedback…………</a:t>
            </a:r>
          </a:p>
        </p:txBody>
      </p:sp>
      <p:pic>
        <p:nvPicPr>
          <p:cNvPr id="6" name="Picture 5">
            <a:extLst>
              <a:ext uri="{FF2B5EF4-FFF2-40B4-BE49-F238E27FC236}">
                <a16:creationId xmlns:a16="http://schemas.microsoft.com/office/drawing/2014/main" id="{117C8344-37D6-496B-889D-F36120273E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 y="2865643"/>
            <a:ext cx="4038600" cy="3028950"/>
          </a:xfrm>
          <a:prstGeom prst="rect">
            <a:avLst/>
          </a:prstGeom>
          <a:noFill/>
        </p:spPr>
      </p:pic>
      <p:sp>
        <p:nvSpPr>
          <p:cNvPr id="3" name="Content Placeholder 2">
            <a:extLst>
              <a:ext uri="{FF2B5EF4-FFF2-40B4-BE49-F238E27FC236}">
                <a16:creationId xmlns:a16="http://schemas.microsoft.com/office/drawing/2014/main" id="{5646A1BE-E8A6-4874-B8B6-F2A9F6D22C3F}"/>
              </a:ext>
            </a:extLst>
          </p:cNvPr>
          <p:cNvSpPr>
            <a:spLocks noGrp="1"/>
          </p:cNvSpPr>
          <p:nvPr>
            <p:ph sz="half" idx="2"/>
          </p:nvPr>
        </p:nvSpPr>
        <p:spPr>
          <a:xfrm>
            <a:off x="4648200" y="2634074"/>
            <a:ext cx="4038600" cy="3492089"/>
          </a:xfrm>
        </p:spPr>
        <p:txBody>
          <a:bodyPr>
            <a:normAutofit/>
          </a:bodyPr>
          <a:lstStyle/>
          <a:p>
            <a:endParaRPr lang="en-GB" dirty="0"/>
          </a:p>
          <a:p>
            <a:endParaRPr lang="en-GB" dirty="0"/>
          </a:p>
          <a:p>
            <a:pPr marL="0" indent="0">
              <a:buNone/>
            </a:pPr>
            <a:r>
              <a:rPr lang="en-GB" b="1" dirty="0"/>
              <a:t>ROLY POLY after feedback</a:t>
            </a:r>
            <a:endParaRPr lang="en-GB" b="1"/>
          </a:p>
        </p:txBody>
      </p:sp>
      <p:sp>
        <p:nvSpPr>
          <p:cNvPr id="4" name="Footer Placeholder 3">
            <a:extLst>
              <a:ext uri="{FF2B5EF4-FFF2-40B4-BE49-F238E27FC236}">
                <a16:creationId xmlns:a16="http://schemas.microsoft.com/office/drawing/2014/main" id="{33AC3B47-E0FB-46C0-84F4-24E3B0FE8B20}"/>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de-DE"/>
              <a:t>© Family Nurse Partnership Scotland</a:t>
            </a:r>
            <a:r>
              <a:rPr lang="de-DE" baseline="30000"/>
              <a:t>TM</a:t>
            </a:r>
            <a:endParaRPr lang="en-US" baseline="30000"/>
          </a:p>
        </p:txBody>
      </p:sp>
    </p:spTree>
    <p:extLst>
      <p:ext uri="{BB962C8B-B14F-4D97-AF65-F5344CB8AC3E}">
        <p14:creationId xmlns:p14="http://schemas.microsoft.com/office/powerpoint/2010/main" val="92512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00CB-5F16-44FF-905B-09805DCC9DD7}"/>
              </a:ext>
            </a:extLst>
          </p:cNvPr>
          <p:cNvSpPr>
            <a:spLocks noGrp="1"/>
          </p:cNvSpPr>
          <p:nvPr>
            <p:ph type="title"/>
          </p:nvPr>
        </p:nvSpPr>
        <p:spPr>
          <a:xfrm>
            <a:off x="457200" y="1149527"/>
            <a:ext cx="8229600" cy="1143000"/>
          </a:xfrm>
        </p:spPr>
        <p:txBody>
          <a:bodyPr>
            <a:normAutofit/>
          </a:bodyPr>
          <a:lstStyle/>
          <a:p>
            <a:r>
              <a:rPr lang="en-GB" dirty="0"/>
              <a:t>The final mile…………</a:t>
            </a:r>
          </a:p>
        </p:txBody>
      </p:sp>
      <p:sp>
        <p:nvSpPr>
          <p:cNvPr id="3" name="Content Placeholder 2">
            <a:extLst>
              <a:ext uri="{FF2B5EF4-FFF2-40B4-BE49-F238E27FC236}">
                <a16:creationId xmlns:a16="http://schemas.microsoft.com/office/drawing/2014/main" id="{920F9737-4C92-4811-A76F-080441B376E9}"/>
              </a:ext>
            </a:extLst>
          </p:cNvPr>
          <p:cNvSpPr>
            <a:spLocks noGrp="1"/>
          </p:cNvSpPr>
          <p:nvPr>
            <p:ph sz="half" idx="1"/>
          </p:nvPr>
        </p:nvSpPr>
        <p:spPr>
          <a:xfrm>
            <a:off x="457200" y="2634074"/>
            <a:ext cx="4038600" cy="3492089"/>
          </a:xfrm>
        </p:spPr>
        <p:txBody>
          <a:bodyPr>
            <a:normAutofit/>
          </a:bodyPr>
          <a:lstStyle/>
          <a:p>
            <a:r>
              <a:rPr lang="en-GB" sz="2600"/>
              <a:t>PIPE is a 4 step model</a:t>
            </a:r>
          </a:p>
          <a:p>
            <a:r>
              <a:rPr lang="en-GB" sz="2600"/>
              <a:t>Step 1: Presentation of concepts</a:t>
            </a:r>
          </a:p>
          <a:p>
            <a:r>
              <a:rPr lang="en-GB" sz="2600"/>
              <a:t>Step 2: Demonstration</a:t>
            </a:r>
          </a:p>
          <a:p>
            <a:r>
              <a:rPr lang="en-GB" sz="2600"/>
              <a:t>Step 3: Supervised Parent-Child Interaction</a:t>
            </a:r>
          </a:p>
          <a:p>
            <a:r>
              <a:rPr lang="en-GB" sz="2600"/>
              <a:t>Step 4: Evaluation</a:t>
            </a:r>
          </a:p>
          <a:p>
            <a:endParaRPr lang="en-GB" sz="2600"/>
          </a:p>
          <a:p>
            <a:endParaRPr lang="en-GB" sz="2600"/>
          </a:p>
        </p:txBody>
      </p:sp>
      <p:pic>
        <p:nvPicPr>
          <p:cNvPr id="6" name="Picture 5">
            <a:extLst>
              <a:ext uri="{FF2B5EF4-FFF2-40B4-BE49-F238E27FC236}">
                <a16:creationId xmlns:a16="http://schemas.microsoft.com/office/drawing/2014/main" id="{D6E698ED-2E52-4BD7-817B-A5E2531EE97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48200" y="3041235"/>
            <a:ext cx="4038600" cy="2677767"/>
          </a:xfrm>
          <a:prstGeom prst="rect">
            <a:avLst/>
          </a:prstGeom>
          <a:noFill/>
        </p:spPr>
      </p:pic>
      <p:sp>
        <p:nvSpPr>
          <p:cNvPr id="4" name="Footer Placeholder 3">
            <a:extLst>
              <a:ext uri="{FF2B5EF4-FFF2-40B4-BE49-F238E27FC236}">
                <a16:creationId xmlns:a16="http://schemas.microsoft.com/office/drawing/2014/main" id="{035E6C46-1A5F-4B09-B8F8-5D7D7E1A55A5}"/>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de-DE"/>
              <a:t>© Family Nurse Partnership Scotland</a:t>
            </a:r>
            <a:r>
              <a:rPr lang="de-DE" baseline="30000"/>
              <a:t>TM</a:t>
            </a:r>
            <a:endParaRPr lang="en-US" baseline="30000"/>
          </a:p>
        </p:txBody>
      </p:sp>
    </p:spTree>
    <p:extLst>
      <p:ext uri="{BB962C8B-B14F-4D97-AF65-F5344CB8AC3E}">
        <p14:creationId xmlns:p14="http://schemas.microsoft.com/office/powerpoint/2010/main" val="282650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7BD9-8F54-4D7C-BA26-9AC93ED03684}"/>
              </a:ext>
            </a:extLst>
          </p:cNvPr>
          <p:cNvSpPr>
            <a:spLocks noGrp="1"/>
          </p:cNvSpPr>
          <p:nvPr>
            <p:ph type="title"/>
          </p:nvPr>
        </p:nvSpPr>
        <p:spPr>
          <a:xfrm>
            <a:off x="457200" y="1149527"/>
            <a:ext cx="8229600" cy="1143000"/>
          </a:xfrm>
        </p:spPr>
        <p:txBody>
          <a:bodyPr>
            <a:normAutofit/>
          </a:bodyPr>
          <a:lstStyle/>
          <a:p>
            <a:r>
              <a:rPr lang="en-GB" dirty="0"/>
              <a:t>Plans for the next stage in your PIPE journey</a:t>
            </a:r>
          </a:p>
        </p:txBody>
      </p:sp>
      <p:pic>
        <p:nvPicPr>
          <p:cNvPr id="8" name="Picture 7" descr="A close up of a persons hand&#10;&#10;Description automatically generated">
            <a:extLst>
              <a:ext uri="{FF2B5EF4-FFF2-40B4-BE49-F238E27FC236}">
                <a16:creationId xmlns:a16="http://schemas.microsoft.com/office/drawing/2014/main" id="{B9AC612B-5F26-492C-9A04-6DF2B7507A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 y="3032237"/>
            <a:ext cx="2667000" cy="1780222"/>
          </a:xfrm>
          <a:prstGeom prst="rect">
            <a:avLst/>
          </a:prstGeom>
          <a:noFill/>
        </p:spPr>
      </p:pic>
      <p:sp>
        <p:nvSpPr>
          <p:cNvPr id="5" name="Content Placeholder 4">
            <a:extLst>
              <a:ext uri="{FF2B5EF4-FFF2-40B4-BE49-F238E27FC236}">
                <a16:creationId xmlns:a16="http://schemas.microsoft.com/office/drawing/2014/main" id="{46CC8227-234F-4154-8685-876845C6B0A4}"/>
              </a:ext>
            </a:extLst>
          </p:cNvPr>
          <p:cNvSpPr>
            <a:spLocks noGrp="1"/>
          </p:cNvSpPr>
          <p:nvPr>
            <p:ph sz="half" idx="2"/>
          </p:nvPr>
        </p:nvSpPr>
        <p:spPr>
          <a:xfrm>
            <a:off x="3434576" y="1895708"/>
            <a:ext cx="5252224" cy="4230456"/>
          </a:xfrm>
        </p:spPr>
        <p:txBody>
          <a:bodyPr>
            <a:normAutofit lnSpcReduction="10000"/>
          </a:bodyPr>
          <a:lstStyle/>
          <a:p>
            <a:pPr>
              <a:lnSpc>
                <a:spcPct val="90000"/>
              </a:lnSpc>
            </a:pPr>
            <a:r>
              <a:rPr lang="en-GB" sz="1800" dirty="0"/>
              <a:t>Putting the jigsaw together…..</a:t>
            </a:r>
          </a:p>
          <a:p>
            <a:pPr>
              <a:lnSpc>
                <a:spcPct val="90000"/>
              </a:lnSpc>
            </a:pPr>
            <a:r>
              <a:rPr lang="en-GB" sz="1800" dirty="0"/>
              <a:t>You have all been paired with a colleague in this cohort. Make sure you know who they are and what their Teams name/email is</a:t>
            </a:r>
          </a:p>
          <a:p>
            <a:pPr>
              <a:lnSpc>
                <a:spcPct val="90000"/>
              </a:lnSpc>
            </a:pPr>
            <a:r>
              <a:rPr lang="en-GB" sz="1800" dirty="0"/>
              <a:t>Each pair/trio has been allocated a PIPE topic to develop your lesson plan together. </a:t>
            </a:r>
          </a:p>
          <a:p>
            <a:pPr>
              <a:lnSpc>
                <a:spcPct val="90000"/>
              </a:lnSpc>
            </a:pPr>
            <a:r>
              <a:rPr lang="en-GB" sz="1800" dirty="0"/>
              <a:t>Once you are happy with your lesson plan, we are asking you to meet on Teams and skills practice, each taking the role of nurse and client	</a:t>
            </a:r>
          </a:p>
          <a:p>
            <a:pPr>
              <a:lnSpc>
                <a:spcPct val="90000"/>
              </a:lnSpc>
            </a:pPr>
            <a:r>
              <a:rPr lang="en-GB" sz="1800" dirty="0"/>
              <a:t>In ****  a colleague from the Education team will complete your observation of your PIPE lesson over Teams (this may be how you need to deliver PIPE to your clients)</a:t>
            </a:r>
          </a:p>
          <a:p>
            <a:pPr>
              <a:lnSpc>
                <a:spcPct val="90000"/>
              </a:lnSpc>
            </a:pPr>
            <a:r>
              <a:rPr lang="en-GB" sz="1800" dirty="0"/>
              <a:t>Your partner and observation slot will be shared with you today……..</a:t>
            </a:r>
          </a:p>
          <a:p>
            <a:pPr>
              <a:lnSpc>
                <a:spcPct val="90000"/>
              </a:lnSpc>
            </a:pPr>
            <a:r>
              <a:rPr lang="en-GB" sz="1800" dirty="0"/>
              <a:t>Ta Dah! You made it!!!</a:t>
            </a:r>
          </a:p>
        </p:txBody>
      </p:sp>
      <p:sp>
        <p:nvSpPr>
          <p:cNvPr id="4" name="Footer Placeholder 3">
            <a:extLst>
              <a:ext uri="{FF2B5EF4-FFF2-40B4-BE49-F238E27FC236}">
                <a16:creationId xmlns:a16="http://schemas.microsoft.com/office/drawing/2014/main" id="{DE4E4C51-2FA5-4500-B588-2F8699077509}"/>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de-DE"/>
              <a:t>© Family Nurse Partnership Scotland</a:t>
            </a:r>
            <a:r>
              <a:rPr lang="de-DE" baseline="30000"/>
              <a:t>TM</a:t>
            </a:r>
            <a:endParaRPr lang="en-US" baseline="30000"/>
          </a:p>
        </p:txBody>
      </p:sp>
    </p:spTree>
    <p:extLst>
      <p:ext uri="{BB962C8B-B14F-4D97-AF65-F5344CB8AC3E}">
        <p14:creationId xmlns:p14="http://schemas.microsoft.com/office/powerpoint/2010/main" val="283788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0006-FD67-4B4C-90A5-6A0812A67EC1}"/>
              </a:ext>
            </a:extLst>
          </p:cNvPr>
          <p:cNvSpPr>
            <a:spLocks noGrp="1"/>
          </p:cNvSpPr>
          <p:nvPr>
            <p:ph type="title"/>
          </p:nvPr>
        </p:nvSpPr>
        <p:spPr/>
        <p:txBody>
          <a:bodyPr/>
          <a:lstStyle/>
          <a:p>
            <a:r>
              <a:rPr lang="en-GB" dirty="0"/>
              <a:t>Evaluation</a:t>
            </a:r>
          </a:p>
        </p:txBody>
      </p:sp>
      <p:pic>
        <p:nvPicPr>
          <p:cNvPr id="6" name="Content Placeholder 5">
            <a:extLst>
              <a:ext uri="{FF2B5EF4-FFF2-40B4-BE49-F238E27FC236}">
                <a16:creationId xmlns:a16="http://schemas.microsoft.com/office/drawing/2014/main" id="{6D6B1DDF-F258-4A26-8821-57E7EB7C30A7}"/>
              </a:ext>
            </a:extLst>
          </p:cNvPr>
          <p:cNvPicPr>
            <a:picLocks noGrp="1" noChangeAspect="1"/>
          </p:cNvPicPr>
          <p:nvPr>
            <p:ph idx="1"/>
          </p:nvPr>
        </p:nvPicPr>
        <p:blipFill>
          <a:blip r:embed="rId3"/>
          <a:stretch>
            <a:fillRect/>
          </a:stretch>
        </p:blipFill>
        <p:spPr>
          <a:xfrm>
            <a:off x="3381375" y="2452258"/>
            <a:ext cx="2381250" cy="2409825"/>
          </a:xfrm>
        </p:spPr>
      </p:pic>
      <p:sp>
        <p:nvSpPr>
          <p:cNvPr id="4" name="Footer Placeholder 3">
            <a:extLst>
              <a:ext uri="{FF2B5EF4-FFF2-40B4-BE49-F238E27FC236}">
                <a16:creationId xmlns:a16="http://schemas.microsoft.com/office/drawing/2014/main" id="{551EBA2D-4D3A-4F5A-A8AE-2B2DFA8C90CC}"/>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spTree>
    <p:extLst>
      <p:ext uri="{BB962C8B-B14F-4D97-AF65-F5344CB8AC3E}">
        <p14:creationId xmlns:p14="http://schemas.microsoft.com/office/powerpoint/2010/main" val="146925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E3C6-4D93-4D92-95B3-39D3F5EB80BD}"/>
              </a:ext>
            </a:extLst>
          </p:cNvPr>
          <p:cNvSpPr>
            <a:spLocks noGrp="1"/>
          </p:cNvSpPr>
          <p:nvPr>
            <p:ph type="title"/>
          </p:nvPr>
        </p:nvSpPr>
        <p:spPr/>
        <p:txBody>
          <a:bodyPr/>
          <a:lstStyle/>
          <a:p>
            <a:r>
              <a:rPr lang="en-GB" dirty="0"/>
              <a:t>What are we evaluating?</a:t>
            </a:r>
          </a:p>
        </p:txBody>
      </p:sp>
      <p:sp>
        <p:nvSpPr>
          <p:cNvPr id="3" name="Content Placeholder 2">
            <a:extLst>
              <a:ext uri="{FF2B5EF4-FFF2-40B4-BE49-F238E27FC236}">
                <a16:creationId xmlns:a16="http://schemas.microsoft.com/office/drawing/2014/main" id="{33A6466F-EC85-4FD6-A65B-581BCFFCE458}"/>
              </a:ext>
            </a:extLst>
          </p:cNvPr>
          <p:cNvSpPr>
            <a:spLocks noGrp="1"/>
          </p:cNvSpPr>
          <p:nvPr>
            <p:ph idx="1"/>
          </p:nvPr>
        </p:nvSpPr>
        <p:spPr/>
        <p:txBody>
          <a:bodyPr/>
          <a:lstStyle/>
          <a:p>
            <a:r>
              <a:rPr lang="en-GB" dirty="0"/>
              <a:t>Step 4 like Step 1 has TWO parts</a:t>
            </a:r>
          </a:p>
          <a:p>
            <a:r>
              <a:rPr lang="en-GB" dirty="0"/>
              <a:t>Evaluating the caregiver/child interaction</a:t>
            </a:r>
          </a:p>
          <a:p>
            <a:r>
              <a:rPr lang="en-GB" dirty="0"/>
              <a:t>Evaluating the topic</a:t>
            </a:r>
          </a:p>
          <a:p>
            <a:r>
              <a:rPr lang="en-GB" dirty="0"/>
              <a:t>Growth mindset</a:t>
            </a:r>
          </a:p>
          <a:p>
            <a:pPr marL="0" indent="0">
              <a:buNone/>
            </a:pPr>
            <a:endParaRPr lang="en-GB" dirty="0"/>
          </a:p>
        </p:txBody>
      </p:sp>
      <p:sp>
        <p:nvSpPr>
          <p:cNvPr id="4" name="Footer Placeholder 3">
            <a:extLst>
              <a:ext uri="{FF2B5EF4-FFF2-40B4-BE49-F238E27FC236}">
                <a16:creationId xmlns:a16="http://schemas.microsoft.com/office/drawing/2014/main" id="{BA24F9E1-976E-4104-8E30-91DDD823AFB0}"/>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pic>
        <p:nvPicPr>
          <p:cNvPr id="6" name="Picture 5">
            <a:extLst>
              <a:ext uri="{FF2B5EF4-FFF2-40B4-BE49-F238E27FC236}">
                <a16:creationId xmlns:a16="http://schemas.microsoft.com/office/drawing/2014/main" id="{057C5E26-662E-4BDD-A0F4-3FEC73EADBF5}"/>
              </a:ext>
            </a:extLst>
          </p:cNvPr>
          <p:cNvPicPr>
            <a:picLocks noChangeAspect="1"/>
          </p:cNvPicPr>
          <p:nvPr/>
        </p:nvPicPr>
        <p:blipFill>
          <a:blip r:embed="rId3"/>
          <a:stretch>
            <a:fillRect/>
          </a:stretch>
        </p:blipFill>
        <p:spPr>
          <a:xfrm>
            <a:off x="6289288" y="4299376"/>
            <a:ext cx="2239536" cy="2239536"/>
          </a:xfrm>
          <a:prstGeom prst="rect">
            <a:avLst/>
          </a:prstGeom>
        </p:spPr>
      </p:pic>
    </p:spTree>
    <p:extLst>
      <p:ext uri="{BB962C8B-B14F-4D97-AF65-F5344CB8AC3E}">
        <p14:creationId xmlns:p14="http://schemas.microsoft.com/office/powerpoint/2010/main" val="167760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C512-E6F2-45E0-A730-9E3605F88F62}"/>
              </a:ext>
            </a:extLst>
          </p:cNvPr>
          <p:cNvSpPr>
            <a:spLocks noGrp="1"/>
          </p:cNvSpPr>
          <p:nvPr>
            <p:ph type="title"/>
          </p:nvPr>
        </p:nvSpPr>
        <p:spPr>
          <a:xfrm>
            <a:off x="457200" y="1187156"/>
            <a:ext cx="8229600" cy="1143000"/>
          </a:xfrm>
        </p:spPr>
        <p:txBody>
          <a:bodyPr>
            <a:normAutofit/>
          </a:bodyPr>
          <a:lstStyle/>
          <a:p>
            <a:r>
              <a:rPr lang="en-GB" dirty="0"/>
              <a:t>Evaluating the topic</a:t>
            </a:r>
          </a:p>
        </p:txBody>
      </p:sp>
      <p:sp>
        <p:nvSpPr>
          <p:cNvPr id="4" name="Footer Placeholder 3">
            <a:extLst>
              <a:ext uri="{FF2B5EF4-FFF2-40B4-BE49-F238E27FC236}">
                <a16:creationId xmlns:a16="http://schemas.microsoft.com/office/drawing/2014/main" id="{75623805-5814-4866-A2E4-45D415A9FFB9}"/>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de-DE"/>
              <a:t>© Family Nurse Partnership Scotland</a:t>
            </a:r>
            <a:r>
              <a:rPr lang="de-DE" baseline="30000"/>
              <a:t>TM</a:t>
            </a:r>
            <a:endParaRPr lang="en-US" baseline="30000"/>
          </a:p>
        </p:txBody>
      </p:sp>
      <p:graphicFrame>
        <p:nvGraphicFramePr>
          <p:cNvPr id="6" name="Content Placeholder 2">
            <a:extLst>
              <a:ext uri="{FF2B5EF4-FFF2-40B4-BE49-F238E27FC236}">
                <a16:creationId xmlns:a16="http://schemas.microsoft.com/office/drawing/2014/main" id="{E1E5A77F-7EC0-41D3-8C18-5A21824AAB16}"/>
              </a:ext>
            </a:extLst>
          </p:cNvPr>
          <p:cNvGraphicFramePr>
            <a:graphicFrameLocks noGrp="1"/>
          </p:cNvGraphicFramePr>
          <p:nvPr>
            <p:ph idx="1"/>
            <p:extLst>
              <p:ext uri="{D42A27DB-BD31-4B8C-83A1-F6EECF244321}">
                <p14:modId xmlns:p14="http://schemas.microsoft.com/office/powerpoint/2010/main" val="679258374"/>
              </p:ext>
            </p:extLst>
          </p:nvPr>
        </p:nvGraphicFramePr>
        <p:xfrm>
          <a:off x="457200" y="2549407"/>
          <a:ext cx="8229600" cy="3576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805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9077DD-D4DB-486E-A087-711B071A750B}"/>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graphicFrame>
        <p:nvGraphicFramePr>
          <p:cNvPr id="5" name="Object 4">
            <a:extLst>
              <a:ext uri="{FF2B5EF4-FFF2-40B4-BE49-F238E27FC236}">
                <a16:creationId xmlns:a16="http://schemas.microsoft.com/office/drawing/2014/main" id="{12ABECEB-47D0-42C4-8F79-9105FEF4F859}"/>
              </a:ext>
            </a:extLst>
          </p:cNvPr>
          <p:cNvGraphicFramePr>
            <a:graphicFrameLocks noChangeAspect="1"/>
          </p:cNvGraphicFramePr>
          <p:nvPr>
            <p:extLst>
              <p:ext uri="{D42A27DB-BD31-4B8C-83A1-F6EECF244321}">
                <p14:modId xmlns:p14="http://schemas.microsoft.com/office/powerpoint/2010/main" val="289622664"/>
              </p:ext>
            </p:extLst>
          </p:nvPr>
        </p:nvGraphicFramePr>
        <p:xfrm>
          <a:off x="2475571" y="1006846"/>
          <a:ext cx="3969834" cy="5617896"/>
        </p:xfrm>
        <a:graphic>
          <a:graphicData uri="http://schemas.openxmlformats.org/presentationml/2006/ole">
            <mc:AlternateContent xmlns:mc="http://schemas.openxmlformats.org/markup-compatibility/2006">
              <mc:Choice xmlns:v="urn:schemas-microsoft-com:vml" Requires="v">
                <p:oleObj spid="_x0000_s1026" name="Acrobat Document" r:id="rId3" imgW="5667131" imgH="8019991" progId="AcroExch.Document.DC">
                  <p:embed/>
                </p:oleObj>
              </mc:Choice>
              <mc:Fallback>
                <p:oleObj name="Acrobat Document" r:id="rId3" imgW="5667131" imgH="8019991" progId="AcroExch.Document.DC">
                  <p:embed/>
                  <p:pic>
                    <p:nvPicPr>
                      <p:cNvPr id="5" name="Object 4">
                        <a:extLst>
                          <a:ext uri="{FF2B5EF4-FFF2-40B4-BE49-F238E27FC236}">
                            <a16:creationId xmlns:a16="http://schemas.microsoft.com/office/drawing/2014/main" id="{12ABECEB-47D0-42C4-8F79-9105FEF4F859}"/>
                          </a:ext>
                        </a:extLst>
                      </p:cNvPr>
                      <p:cNvPicPr/>
                      <p:nvPr/>
                    </p:nvPicPr>
                    <p:blipFill>
                      <a:blip r:embed="rId4"/>
                      <a:stretch>
                        <a:fillRect/>
                      </a:stretch>
                    </p:blipFill>
                    <p:spPr>
                      <a:xfrm>
                        <a:off x="2475571" y="1006846"/>
                        <a:ext cx="3969834" cy="561789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6EC3997-7C0D-4BD2-A34D-6C4157CCD32E}"/>
              </a:ext>
            </a:extLst>
          </p:cNvPr>
          <p:cNvSpPr txBox="1"/>
          <p:nvPr/>
        </p:nvSpPr>
        <p:spPr>
          <a:xfrm>
            <a:off x="6161650" y="2560320"/>
            <a:ext cx="2391508" cy="3323987"/>
          </a:xfrm>
          <a:prstGeom prst="rect">
            <a:avLst/>
          </a:prstGeom>
          <a:noFill/>
        </p:spPr>
        <p:txBody>
          <a:bodyPr wrap="square" rtlCol="0">
            <a:spAutoFit/>
          </a:bodyPr>
          <a:lstStyle/>
          <a:p>
            <a:r>
              <a:rPr lang="en-GB" sz="2400" dirty="0"/>
              <a:t>This handout is in FILES on TEAMS.</a:t>
            </a:r>
          </a:p>
          <a:p>
            <a:r>
              <a:rPr lang="en-GB" sz="2400" dirty="0"/>
              <a:t>It’s a VERY handy way to evaluate a PIPE activity…….worth having a few in your bag….</a:t>
            </a:r>
          </a:p>
          <a:p>
            <a:endParaRPr lang="en-GB" dirty="0"/>
          </a:p>
        </p:txBody>
      </p:sp>
    </p:spTree>
    <p:extLst>
      <p:ext uri="{BB962C8B-B14F-4D97-AF65-F5344CB8AC3E}">
        <p14:creationId xmlns:p14="http://schemas.microsoft.com/office/powerpoint/2010/main" val="373960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D4131-5B2A-417A-937D-97FD65F07DFD}"/>
              </a:ext>
            </a:extLst>
          </p:cNvPr>
          <p:cNvSpPr>
            <a:spLocks noGrp="1"/>
          </p:cNvSpPr>
          <p:nvPr>
            <p:ph type="title"/>
          </p:nvPr>
        </p:nvSpPr>
        <p:spPr>
          <a:xfrm>
            <a:off x="457200" y="1187156"/>
            <a:ext cx="8229600" cy="1143000"/>
          </a:xfrm>
        </p:spPr>
        <p:txBody>
          <a:bodyPr>
            <a:normAutofit/>
          </a:bodyPr>
          <a:lstStyle/>
          <a:p>
            <a:r>
              <a:rPr lang="en-GB" dirty="0"/>
              <a:t>Evaluating the topic</a:t>
            </a:r>
          </a:p>
        </p:txBody>
      </p:sp>
      <p:sp>
        <p:nvSpPr>
          <p:cNvPr id="2" name="Footer Placeholder 1">
            <a:extLst>
              <a:ext uri="{FF2B5EF4-FFF2-40B4-BE49-F238E27FC236}">
                <a16:creationId xmlns:a16="http://schemas.microsoft.com/office/drawing/2014/main" id="{9EEF07F8-FC83-4F4C-BD5C-6FC8E3BEDFF0}"/>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de-DE"/>
              <a:t>© Family Nurse Partnership Scotland</a:t>
            </a:r>
            <a:r>
              <a:rPr lang="de-DE" baseline="30000"/>
              <a:t>TM</a:t>
            </a:r>
            <a:endParaRPr lang="en-US" baseline="30000"/>
          </a:p>
        </p:txBody>
      </p:sp>
      <p:graphicFrame>
        <p:nvGraphicFramePr>
          <p:cNvPr id="13" name="Content Placeholder 3">
            <a:extLst>
              <a:ext uri="{FF2B5EF4-FFF2-40B4-BE49-F238E27FC236}">
                <a16:creationId xmlns:a16="http://schemas.microsoft.com/office/drawing/2014/main" id="{BB426665-3182-4236-8CDE-E508E7622A10}"/>
              </a:ext>
            </a:extLst>
          </p:cNvPr>
          <p:cNvGraphicFramePr>
            <a:graphicFrameLocks noGrp="1"/>
          </p:cNvGraphicFramePr>
          <p:nvPr>
            <p:ph idx="1"/>
            <p:extLst>
              <p:ext uri="{D42A27DB-BD31-4B8C-83A1-F6EECF244321}">
                <p14:modId xmlns:p14="http://schemas.microsoft.com/office/powerpoint/2010/main" val="2315379030"/>
              </p:ext>
            </p:extLst>
          </p:nvPr>
        </p:nvGraphicFramePr>
        <p:xfrm>
          <a:off x="457200" y="2549407"/>
          <a:ext cx="8229600" cy="3576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185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3451C315-2405-44B1-88E7-F84CE18E6C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4" r="2" b="2"/>
          <a:stretch/>
        </p:blipFill>
        <p:spPr bwMode="auto">
          <a:xfrm>
            <a:off x="1231354" y="1935809"/>
            <a:ext cx="3178870" cy="4603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Lesley Odonnell\Desktop\NHS photos\connection.jpg">
            <a:extLst>
              <a:ext uri="{FF2B5EF4-FFF2-40B4-BE49-F238E27FC236}">
                <a16:creationId xmlns:a16="http://schemas.microsoft.com/office/drawing/2014/main" id="{11AFED9E-5AFF-42D6-9B94-8FAB414236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06" r="2" b="2"/>
          <a:stretch/>
        </p:blipFill>
        <p:spPr bwMode="auto">
          <a:xfrm>
            <a:off x="4713937" y="1943914"/>
            <a:ext cx="3178265" cy="46022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CC35572F-2DCC-4D38-8273-8B1F529D92BF}"/>
              </a:ext>
            </a:extLst>
          </p:cNvPr>
          <p:cNvSpPr>
            <a:spLocks noGrp="1"/>
          </p:cNvSpPr>
          <p:nvPr>
            <p:ph type="title"/>
          </p:nvPr>
        </p:nvSpPr>
        <p:spPr/>
        <p:txBody>
          <a:bodyPr/>
          <a:lstStyle/>
          <a:p>
            <a:r>
              <a:rPr lang="en-GB" dirty="0"/>
              <a:t>Evaluating the interaction</a:t>
            </a:r>
          </a:p>
        </p:txBody>
      </p:sp>
      <p:sp>
        <p:nvSpPr>
          <p:cNvPr id="4" name="Footer Placeholder 3">
            <a:extLst>
              <a:ext uri="{FF2B5EF4-FFF2-40B4-BE49-F238E27FC236}">
                <a16:creationId xmlns:a16="http://schemas.microsoft.com/office/drawing/2014/main" id="{BE510FA6-B02D-474F-8379-F1D99F131316}"/>
              </a:ext>
            </a:extLst>
          </p:cNvPr>
          <p:cNvSpPr>
            <a:spLocks noGrp="1"/>
          </p:cNvSpPr>
          <p:nvPr>
            <p:ph type="ftr" sz="quarter" idx="11"/>
          </p:nvPr>
        </p:nvSpPr>
        <p:spPr/>
        <p:txBody>
          <a:bodyPr>
            <a:normAutofit/>
          </a:bodyPr>
          <a:lstStyle/>
          <a:p>
            <a:pPr>
              <a:spcAft>
                <a:spcPts val="600"/>
              </a:spcAft>
            </a:pPr>
            <a:r>
              <a:rPr lang="de-DE">
                <a:solidFill>
                  <a:srgbClr val="FFFFFF"/>
                </a:solidFill>
              </a:rPr>
              <a:t>© Family Nurse Partnership Scotland</a:t>
            </a:r>
            <a:r>
              <a:rPr lang="de-DE" baseline="30000">
                <a:solidFill>
                  <a:srgbClr val="FFFFFF"/>
                </a:solidFill>
              </a:rPr>
              <a:t>TM</a:t>
            </a:r>
            <a:endParaRPr lang="en-US" baseline="30000">
              <a:solidFill>
                <a:srgbClr val="FFFFFF"/>
              </a:solidFill>
            </a:endParaRPr>
          </a:p>
        </p:txBody>
      </p:sp>
    </p:spTree>
    <p:extLst>
      <p:ext uri="{BB962C8B-B14F-4D97-AF65-F5344CB8AC3E}">
        <p14:creationId xmlns:p14="http://schemas.microsoft.com/office/powerpoint/2010/main" val="40109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98960C-7BA9-4FA8-B3DF-5E745ACD7B77}"/>
              </a:ext>
            </a:extLst>
          </p:cNvPr>
          <p:cNvSpPr>
            <a:spLocks noGrp="1"/>
          </p:cNvSpPr>
          <p:nvPr>
            <p:ph type="title"/>
          </p:nvPr>
        </p:nvSpPr>
        <p:spPr/>
        <p:txBody>
          <a:bodyPr/>
          <a:lstStyle/>
          <a:p>
            <a:r>
              <a:rPr lang="en-GB" dirty="0"/>
              <a:t>Evaluating the interaction: potential pitfalls</a:t>
            </a:r>
          </a:p>
        </p:txBody>
      </p:sp>
      <p:sp>
        <p:nvSpPr>
          <p:cNvPr id="5" name="Content Placeholder 4">
            <a:extLst>
              <a:ext uri="{FF2B5EF4-FFF2-40B4-BE49-F238E27FC236}">
                <a16:creationId xmlns:a16="http://schemas.microsoft.com/office/drawing/2014/main" id="{9F751A97-039F-4287-AB90-642133DCA3A4}"/>
              </a:ext>
            </a:extLst>
          </p:cNvPr>
          <p:cNvSpPr>
            <a:spLocks noGrp="1"/>
          </p:cNvSpPr>
          <p:nvPr>
            <p:ph idx="1"/>
          </p:nvPr>
        </p:nvSpPr>
        <p:spPr/>
        <p:txBody>
          <a:bodyPr/>
          <a:lstStyle/>
          <a:p>
            <a:r>
              <a:rPr lang="en-GB" dirty="0"/>
              <a:t>Righting reflex</a:t>
            </a:r>
          </a:p>
          <a:p>
            <a:r>
              <a:rPr lang="en-GB" dirty="0"/>
              <a:t>Persuasion traps</a:t>
            </a:r>
          </a:p>
          <a:p>
            <a:r>
              <a:rPr lang="en-GB" dirty="0"/>
              <a:t>Overuse of questions</a:t>
            </a:r>
          </a:p>
          <a:p>
            <a:pPr marL="0" indent="0">
              <a:buNone/>
            </a:pPr>
            <a:endParaRPr lang="en-GB" dirty="0"/>
          </a:p>
        </p:txBody>
      </p:sp>
      <p:sp>
        <p:nvSpPr>
          <p:cNvPr id="3" name="Footer Placeholder 2">
            <a:extLst>
              <a:ext uri="{FF2B5EF4-FFF2-40B4-BE49-F238E27FC236}">
                <a16:creationId xmlns:a16="http://schemas.microsoft.com/office/drawing/2014/main" id="{F57F0818-4DE7-4461-80FE-2B2C38BD6B7C}"/>
              </a:ext>
            </a:extLst>
          </p:cNvPr>
          <p:cNvSpPr>
            <a:spLocks noGrp="1"/>
          </p:cNvSpPr>
          <p:nvPr>
            <p:ph type="ftr" sz="quarter" idx="11"/>
          </p:nvPr>
        </p:nvSpPr>
        <p:spPr/>
        <p:txBody>
          <a:bodyPr/>
          <a:lstStyle/>
          <a:p>
            <a:r>
              <a:rPr lang="de-DE"/>
              <a:t>© Family Nurse Partnership Scotland</a:t>
            </a:r>
            <a:r>
              <a:rPr lang="de-DE" sz="800" baseline="30000"/>
              <a:t>TM</a:t>
            </a:r>
            <a:endParaRPr lang="en-US" sz="800" baseline="30000" dirty="0"/>
          </a:p>
        </p:txBody>
      </p:sp>
      <p:pic>
        <p:nvPicPr>
          <p:cNvPr id="6" name="Picture 5">
            <a:extLst>
              <a:ext uri="{FF2B5EF4-FFF2-40B4-BE49-F238E27FC236}">
                <a16:creationId xmlns:a16="http://schemas.microsoft.com/office/drawing/2014/main" id="{86F1ADD6-E0F3-4DC7-AA48-D4B9B81A63B5}"/>
              </a:ext>
            </a:extLst>
          </p:cNvPr>
          <p:cNvPicPr>
            <a:picLocks noChangeAspect="1"/>
          </p:cNvPicPr>
          <p:nvPr/>
        </p:nvPicPr>
        <p:blipFill>
          <a:blip r:embed="rId3"/>
          <a:stretch>
            <a:fillRect/>
          </a:stretch>
        </p:blipFill>
        <p:spPr>
          <a:xfrm>
            <a:off x="6276932" y="4772722"/>
            <a:ext cx="2409868" cy="1583628"/>
          </a:xfrm>
          <a:prstGeom prst="rect">
            <a:avLst/>
          </a:prstGeom>
        </p:spPr>
      </p:pic>
    </p:spTree>
    <p:extLst>
      <p:ext uri="{BB962C8B-B14F-4D97-AF65-F5344CB8AC3E}">
        <p14:creationId xmlns:p14="http://schemas.microsoft.com/office/powerpoint/2010/main" val="319058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1DF9-296C-4058-8024-437BCC5CB57D}"/>
              </a:ext>
            </a:extLst>
          </p:cNvPr>
          <p:cNvSpPr>
            <a:spLocks noGrp="1"/>
          </p:cNvSpPr>
          <p:nvPr>
            <p:ph type="title"/>
          </p:nvPr>
        </p:nvSpPr>
        <p:spPr>
          <a:xfrm>
            <a:off x="457200" y="1149527"/>
            <a:ext cx="8229600" cy="1143000"/>
          </a:xfrm>
        </p:spPr>
        <p:txBody>
          <a:bodyPr>
            <a:normAutofit/>
          </a:bodyPr>
          <a:lstStyle/>
          <a:p>
            <a:r>
              <a:rPr lang="en-GB" dirty="0"/>
              <a:t>Offering feedback </a:t>
            </a:r>
          </a:p>
        </p:txBody>
      </p:sp>
      <p:sp>
        <p:nvSpPr>
          <p:cNvPr id="3" name="Content Placeholder 2">
            <a:extLst>
              <a:ext uri="{FF2B5EF4-FFF2-40B4-BE49-F238E27FC236}">
                <a16:creationId xmlns:a16="http://schemas.microsoft.com/office/drawing/2014/main" id="{D8053139-86D1-41D3-9894-BE89854C89C8}"/>
              </a:ext>
            </a:extLst>
          </p:cNvPr>
          <p:cNvSpPr>
            <a:spLocks noGrp="1"/>
          </p:cNvSpPr>
          <p:nvPr>
            <p:ph sz="half" idx="1"/>
          </p:nvPr>
        </p:nvSpPr>
        <p:spPr>
          <a:xfrm>
            <a:off x="457200" y="1873406"/>
            <a:ext cx="4038600" cy="4252758"/>
          </a:xfrm>
        </p:spPr>
        <p:txBody>
          <a:bodyPr>
            <a:normAutofit fontScale="92500" lnSpcReduction="20000"/>
          </a:bodyPr>
          <a:lstStyle/>
          <a:p>
            <a:pPr>
              <a:lnSpc>
                <a:spcPct val="90000"/>
              </a:lnSpc>
            </a:pPr>
            <a:r>
              <a:rPr lang="en-GB" altLang="en-US" dirty="0"/>
              <a:t>Thinking back to the conversation you saw between mum and baby in Step 3 how would you begin a conversation with this client? </a:t>
            </a:r>
          </a:p>
          <a:p>
            <a:pPr>
              <a:lnSpc>
                <a:spcPct val="90000"/>
              </a:lnSpc>
            </a:pPr>
            <a:r>
              <a:rPr lang="en-GB" altLang="en-US" dirty="0"/>
              <a:t>Please use Raise hand to share your thoughts or add to chat (if we have time we may skills practice….)</a:t>
            </a:r>
          </a:p>
          <a:p>
            <a:pPr>
              <a:lnSpc>
                <a:spcPct val="90000"/>
              </a:lnSpc>
            </a:pPr>
            <a:r>
              <a:rPr lang="en-GB" altLang="en-US" dirty="0"/>
              <a:t>Review any notes you made in Step 3</a:t>
            </a:r>
          </a:p>
          <a:p>
            <a:pPr>
              <a:lnSpc>
                <a:spcPct val="90000"/>
              </a:lnSpc>
            </a:pPr>
            <a:endParaRPr lang="en-GB" altLang="en-US" dirty="0"/>
          </a:p>
          <a:p>
            <a:pPr marL="0" indent="0">
              <a:lnSpc>
                <a:spcPct val="90000"/>
              </a:lnSpc>
              <a:buNone/>
            </a:pPr>
            <a:endParaRPr lang="en-GB" dirty="0"/>
          </a:p>
        </p:txBody>
      </p:sp>
      <p:pic>
        <p:nvPicPr>
          <p:cNvPr id="6" name="Picture 5" descr="A close up of a sign&#10;&#10;Description automatically generated">
            <a:extLst>
              <a:ext uri="{FF2B5EF4-FFF2-40B4-BE49-F238E27FC236}">
                <a16:creationId xmlns:a16="http://schemas.microsoft.com/office/drawing/2014/main" id="{824339B6-8277-4C96-85E5-B2ED8CA879E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48200" y="3032236"/>
            <a:ext cx="4038600" cy="2695765"/>
          </a:xfrm>
          <a:prstGeom prst="rect">
            <a:avLst/>
          </a:prstGeom>
          <a:noFill/>
        </p:spPr>
      </p:pic>
      <p:sp>
        <p:nvSpPr>
          <p:cNvPr id="4" name="Footer Placeholder 3">
            <a:extLst>
              <a:ext uri="{FF2B5EF4-FFF2-40B4-BE49-F238E27FC236}">
                <a16:creationId xmlns:a16="http://schemas.microsoft.com/office/drawing/2014/main" id="{72A1F30D-67C0-4356-8070-2CDC7769DF0D}"/>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de-DE"/>
              <a:t>© Family Nurse Partnership Scotland</a:t>
            </a:r>
            <a:r>
              <a:rPr lang="de-DE" baseline="30000"/>
              <a:t>TM</a:t>
            </a:r>
            <a:endParaRPr lang="en-US" baseline="30000"/>
          </a:p>
        </p:txBody>
      </p:sp>
    </p:spTree>
    <p:extLst>
      <p:ext uri="{BB962C8B-B14F-4D97-AF65-F5344CB8AC3E}">
        <p14:creationId xmlns:p14="http://schemas.microsoft.com/office/powerpoint/2010/main" val="1733853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60B071D87A57459315A077D9BBBC9C" ma:contentTypeVersion="13" ma:contentTypeDescription="Create a new document." ma:contentTypeScope="" ma:versionID="d33d94e797bcfe36bc38e2baba93c059">
  <xsd:schema xmlns:xsd="http://www.w3.org/2001/XMLSchema" xmlns:xs="http://www.w3.org/2001/XMLSchema" xmlns:p="http://schemas.microsoft.com/office/2006/metadata/properties" xmlns:ns3="6397c578-db0b-4cce-bee5-0b9c98d684a3" xmlns:ns4="35bef266-905d-44b6-be24-4e7eb5765105" targetNamespace="http://schemas.microsoft.com/office/2006/metadata/properties" ma:root="true" ma:fieldsID="82417c1c3c17c71c9bd1eb596817bc25" ns3:_="" ns4:_="">
    <xsd:import namespace="6397c578-db0b-4cce-bee5-0b9c98d684a3"/>
    <xsd:import namespace="35bef266-905d-44b6-be24-4e7eb576510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97c578-db0b-4cce-bee5-0b9c98d684a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bef266-905d-44b6-be24-4e7eb576510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58CA9-C771-4C1D-813B-7C9F2630B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97c578-db0b-4cce-bee5-0b9c98d684a3"/>
    <ds:schemaRef ds:uri="35bef266-905d-44b6-be24-4e7eb57651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39687F-DA77-496D-963B-4E743138BBC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5bef266-905d-44b6-be24-4e7eb5765105"/>
    <ds:schemaRef ds:uri="6397c578-db0b-4cce-bee5-0b9c98d684a3"/>
    <ds:schemaRef ds:uri="http://www.w3.org/XML/1998/namespace"/>
    <ds:schemaRef ds:uri="http://purl.org/dc/dcmitype/"/>
  </ds:schemaRefs>
</ds:datastoreItem>
</file>

<file path=customXml/itemProps3.xml><?xml version="1.0" encoding="utf-8"?>
<ds:datastoreItem xmlns:ds="http://schemas.openxmlformats.org/officeDocument/2006/customXml" ds:itemID="{0050F9F4-62F9-4835-A7FB-FD7ECC675B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TotalTime>
  <Words>1619</Words>
  <Application>Microsoft Office PowerPoint</Application>
  <PresentationFormat>On-screen Show (4:3)</PresentationFormat>
  <Paragraphs>159</Paragraphs>
  <Slides>13</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Source Sans Pro</vt:lpstr>
      <vt:lpstr>Office Theme</vt:lpstr>
      <vt:lpstr>Acrobat Document</vt:lpstr>
      <vt:lpstr>Partners in Parenting Education Step 4</vt:lpstr>
      <vt:lpstr>Evaluation</vt:lpstr>
      <vt:lpstr>What are we evaluating?</vt:lpstr>
      <vt:lpstr>Evaluating the topic</vt:lpstr>
      <vt:lpstr>PowerPoint Presentation</vt:lpstr>
      <vt:lpstr>Evaluating the topic</vt:lpstr>
      <vt:lpstr>Evaluating the interaction</vt:lpstr>
      <vt:lpstr>Evaluating the interaction: potential pitfalls</vt:lpstr>
      <vt:lpstr>Offering feedback </vt:lpstr>
      <vt:lpstr>Feedback in more challenging situations</vt:lpstr>
      <vt:lpstr>Following feedback…………</vt:lpstr>
      <vt:lpstr>The final mile…………</vt:lpstr>
      <vt:lpstr>Plans for the next stage in your PIPE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Parenting Education Step 4</dc:title>
  <dc:creator>Lesley ODonnell</dc:creator>
  <cp:lastModifiedBy>Lesley ODonnell</cp:lastModifiedBy>
  <cp:revision>1</cp:revision>
  <dcterms:created xsi:type="dcterms:W3CDTF">2020-09-01T13:44:47Z</dcterms:created>
  <dcterms:modified xsi:type="dcterms:W3CDTF">2020-10-15T13:13:42Z</dcterms:modified>
</cp:coreProperties>
</file>