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5"/>
  </p:notesMasterIdLst>
  <p:handoutMasterIdLst>
    <p:handoutMasterId r:id="rId16"/>
  </p:handoutMasterIdLst>
  <p:sldIdLst>
    <p:sldId id="256" r:id="rId7"/>
    <p:sldId id="258" r:id="rId8"/>
    <p:sldId id="259" r:id="rId9"/>
    <p:sldId id="340" r:id="rId10"/>
    <p:sldId id="341" r:id="rId11"/>
    <p:sldId id="342" r:id="rId12"/>
    <p:sldId id="346" r:id="rId13"/>
    <p:sldId id="34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D69F"/>
    <a:srgbClr val="CDCE00"/>
    <a:srgbClr val="FFFFFF"/>
    <a:srgbClr val="CDCE88"/>
    <a:srgbClr val="005488"/>
    <a:srgbClr val="5878C7"/>
    <a:srgbClr val="378DC7"/>
    <a:srgbClr val="378DFF"/>
    <a:srgbClr val="007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886035-5DAD-4B1C-B288-B97206A6AD5B}" v="18" dt="2022-11-03T15:28:56.2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/>
    <p:restoredTop sz="54461" autoAdjust="0"/>
  </p:normalViewPr>
  <p:slideViewPr>
    <p:cSldViewPr snapToGrid="0">
      <p:cViewPr varScale="1">
        <p:scale>
          <a:sx n="67" d="100"/>
          <a:sy n="67" d="100"/>
        </p:scale>
        <p:origin x="316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Education Average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Confidence in exploring trauma and it's impact</c:v>
                </c:pt>
                <c:pt idx="1">
                  <c:v> Understanding of stages of recovery from trauma</c:v>
                </c:pt>
                <c:pt idx="2">
                  <c:v> Care planning associated with trauma</c:v>
                </c:pt>
                <c:pt idx="3">
                  <c:v>Identification of programme resources to support exploration of trauma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3.5</c:v>
                </c:pt>
                <c:pt idx="1">
                  <c:v>2.7</c:v>
                </c:pt>
                <c:pt idx="2">
                  <c:v>3.5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85-418F-9EB4-EC2026B630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 education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Confidence in exploring trauma and it's impact</c:v>
                </c:pt>
                <c:pt idx="1">
                  <c:v> Understanding of stages of recovery from trauma</c:v>
                </c:pt>
                <c:pt idx="2">
                  <c:v> Care planning associated with trauma</c:v>
                </c:pt>
                <c:pt idx="3">
                  <c:v>Identification of programme resources to support exploration of trauma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4.8</c:v>
                </c:pt>
                <c:pt idx="1">
                  <c:v>4</c:v>
                </c:pt>
                <c:pt idx="2">
                  <c:v>4.8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85-418F-9EB4-EC2026B630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Confidence in exploring trauma and it's impact</c:v>
                </c:pt>
                <c:pt idx="1">
                  <c:v> Understanding of stages of recovery from trauma</c:v>
                </c:pt>
                <c:pt idx="2">
                  <c:v> Care planning associated with trauma</c:v>
                </c:pt>
                <c:pt idx="3">
                  <c:v>Identification of programme resources to support exploration of trauma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085-418F-9EB4-EC2026B630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07762544"/>
        <c:axId val="1522145648"/>
      </c:barChart>
      <c:catAx>
        <c:axId val="130776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45648"/>
        <c:crosses val="autoZero"/>
        <c:auto val="0"/>
        <c:lblAlgn val="ctr"/>
        <c:lblOffset val="100"/>
        <c:noMultiLvlLbl val="0"/>
      </c:catAx>
      <c:valAx>
        <c:axId val="1522145648"/>
        <c:scaling>
          <c:orientation val="minMax"/>
          <c:max val="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776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CAB49-EDF2-46E1-A7E6-CC70B08F5D3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C6D6535-05D2-4C6E-BDFA-C29F206DEC2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Education Subgroup</a:t>
          </a:r>
        </a:p>
      </dgm:t>
    </dgm:pt>
    <dgm:pt modelId="{D7156999-DC8F-4592-85ED-60DF2B97BD42}" type="parTrans" cxnId="{CB9C19DA-4137-4FB0-ABC6-1163DB969941}">
      <dgm:prSet/>
      <dgm:spPr/>
      <dgm:t>
        <a:bodyPr/>
        <a:lstStyle/>
        <a:p>
          <a:endParaRPr lang="en-GB"/>
        </a:p>
      </dgm:t>
    </dgm:pt>
    <dgm:pt modelId="{2D716E04-E58D-4FC8-9489-1745942AB06F}" type="sibTrans" cxnId="{CB9C19DA-4137-4FB0-ABC6-1163DB969941}">
      <dgm:prSet/>
      <dgm:spPr/>
      <dgm:t>
        <a:bodyPr/>
        <a:lstStyle/>
        <a:p>
          <a:endParaRPr lang="en-GB"/>
        </a:p>
      </dgm:t>
    </dgm:pt>
    <dgm:pt modelId="{8804CC61-CFF4-4E94-A2B2-8E6E72021D3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Pre education questionnaire</a:t>
          </a:r>
        </a:p>
      </dgm:t>
    </dgm:pt>
    <dgm:pt modelId="{B77BE9D2-8AD3-4431-BF05-CC89C92599EA}" type="parTrans" cxnId="{C4733ABC-7B33-41CC-8B19-72271277730E}">
      <dgm:prSet/>
      <dgm:spPr/>
      <dgm:t>
        <a:bodyPr/>
        <a:lstStyle/>
        <a:p>
          <a:endParaRPr lang="en-GB"/>
        </a:p>
      </dgm:t>
    </dgm:pt>
    <dgm:pt modelId="{185ABCDF-AD7C-40C3-90B8-F0D7A1F13F65}" type="sibTrans" cxnId="{C4733ABC-7B33-41CC-8B19-72271277730E}">
      <dgm:prSet/>
      <dgm:spPr/>
      <dgm:t>
        <a:bodyPr/>
        <a:lstStyle/>
        <a:p>
          <a:endParaRPr lang="en-GB"/>
        </a:p>
      </dgm:t>
    </dgm:pt>
    <dgm:pt modelId="{091E1C95-6D15-43C0-A1BB-66C1FB398D3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1 full day, face to face  </a:t>
          </a:r>
        </a:p>
      </dgm:t>
    </dgm:pt>
    <dgm:pt modelId="{F437F326-0E56-4E7A-AF7B-384D961BD6FE}" type="parTrans" cxnId="{FF37ADA5-85CF-4705-9266-D7A8F5A9E35C}">
      <dgm:prSet/>
      <dgm:spPr/>
      <dgm:t>
        <a:bodyPr/>
        <a:lstStyle/>
        <a:p>
          <a:endParaRPr lang="en-GB"/>
        </a:p>
      </dgm:t>
    </dgm:pt>
    <dgm:pt modelId="{8F2BE30E-0F43-41B6-B304-A7BCD477CF1F}" type="sibTrans" cxnId="{FF37ADA5-85CF-4705-9266-D7A8F5A9E35C}">
      <dgm:prSet/>
      <dgm:spPr/>
      <dgm:t>
        <a:bodyPr/>
        <a:lstStyle/>
        <a:p>
          <a:endParaRPr lang="en-GB"/>
        </a:p>
      </dgm:t>
    </dgm:pt>
    <dgm:pt modelId="{42592C0A-A70A-4851-A2C0-9219BC64286C}" type="pres">
      <dgm:prSet presAssocID="{E83CAB49-EDF2-46E1-A7E6-CC70B08F5D36}" presName="root" presStyleCnt="0">
        <dgm:presLayoutVars>
          <dgm:dir/>
          <dgm:resizeHandles val="exact"/>
        </dgm:presLayoutVars>
      </dgm:prSet>
      <dgm:spPr/>
    </dgm:pt>
    <dgm:pt modelId="{8479A6CF-DD5F-4CA9-AF64-2AC6824E33DE}" type="pres">
      <dgm:prSet presAssocID="{AC6D6535-05D2-4C6E-BDFA-C29F206DEC23}" presName="compNode" presStyleCnt="0"/>
      <dgm:spPr/>
    </dgm:pt>
    <dgm:pt modelId="{5458A0E7-8044-414E-B62B-074C645A0683}" type="pres">
      <dgm:prSet presAssocID="{AC6D6535-05D2-4C6E-BDFA-C29F206DEC23}" presName="bgRect" presStyleLbl="bgShp" presStyleIdx="0" presStyleCnt="3"/>
      <dgm:spPr/>
    </dgm:pt>
    <dgm:pt modelId="{84D6090F-8416-4C6E-9432-724EAC5D41D4}" type="pres">
      <dgm:prSet presAssocID="{AC6D6535-05D2-4C6E-BDFA-C29F206DEC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E1B38F02-2609-46C1-A022-82FA71E284AE}" type="pres">
      <dgm:prSet presAssocID="{AC6D6535-05D2-4C6E-BDFA-C29F206DEC23}" presName="spaceRect" presStyleCnt="0"/>
      <dgm:spPr/>
    </dgm:pt>
    <dgm:pt modelId="{0904071C-F68E-4846-BEBF-18C528E423DB}" type="pres">
      <dgm:prSet presAssocID="{AC6D6535-05D2-4C6E-BDFA-C29F206DEC23}" presName="parTx" presStyleLbl="revTx" presStyleIdx="0" presStyleCnt="3">
        <dgm:presLayoutVars>
          <dgm:chMax val="0"/>
          <dgm:chPref val="0"/>
        </dgm:presLayoutVars>
      </dgm:prSet>
      <dgm:spPr/>
    </dgm:pt>
    <dgm:pt modelId="{F8381E9C-77F1-4B73-A4E0-CC07F9CA76A6}" type="pres">
      <dgm:prSet presAssocID="{2D716E04-E58D-4FC8-9489-1745942AB06F}" presName="sibTrans" presStyleCnt="0"/>
      <dgm:spPr/>
    </dgm:pt>
    <dgm:pt modelId="{32B035B8-C0A8-4F36-82D4-393297973CB2}" type="pres">
      <dgm:prSet presAssocID="{8804CC61-CFF4-4E94-A2B2-8E6E72021D39}" presName="compNode" presStyleCnt="0"/>
      <dgm:spPr/>
    </dgm:pt>
    <dgm:pt modelId="{331B927C-78F0-4057-818B-702136526A07}" type="pres">
      <dgm:prSet presAssocID="{8804CC61-CFF4-4E94-A2B2-8E6E72021D39}" presName="bgRect" presStyleLbl="bgShp" presStyleIdx="1" presStyleCnt="3"/>
      <dgm:spPr/>
    </dgm:pt>
    <dgm:pt modelId="{9B2CFA88-8B3E-40C6-A681-5E6E7FF89D94}" type="pres">
      <dgm:prSet presAssocID="{8804CC61-CFF4-4E94-A2B2-8E6E72021D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DA3DC35C-C65B-4730-8F3D-3460F75B8E7C}" type="pres">
      <dgm:prSet presAssocID="{8804CC61-CFF4-4E94-A2B2-8E6E72021D39}" presName="spaceRect" presStyleCnt="0"/>
      <dgm:spPr/>
    </dgm:pt>
    <dgm:pt modelId="{67641FBD-160C-413F-9CA8-9D7EEC277A76}" type="pres">
      <dgm:prSet presAssocID="{8804CC61-CFF4-4E94-A2B2-8E6E72021D39}" presName="parTx" presStyleLbl="revTx" presStyleIdx="1" presStyleCnt="3">
        <dgm:presLayoutVars>
          <dgm:chMax val="0"/>
          <dgm:chPref val="0"/>
        </dgm:presLayoutVars>
      </dgm:prSet>
      <dgm:spPr/>
    </dgm:pt>
    <dgm:pt modelId="{5AB31DC2-353B-43C3-9E47-54EA06519325}" type="pres">
      <dgm:prSet presAssocID="{185ABCDF-AD7C-40C3-90B8-F0D7A1F13F65}" presName="sibTrans" presStyleCnt="0"/>
      <dgm:spPr/>
    </dgm:pt>
    <dgm:pt modelId="{094154B4-8212-425B-8D64-000099F49B91}" type="pres">
      <dgm:prSet presAssocID="{091E1C95-6D15-43C0-A1BB-66C1FB398D34}" presName="compNode" presStyleCnt="0"/>
      <dgm:spPr/>
    </dgm:pt>
    <dgm:pt modelId="{B044A2C6-501F-4002-A60B-4D97249A4A05}" type="pres">
      <dgm:prSet presAssocID="{091E1C95-6D15-43C0-A1BB-66C1FB398D34}" presName="bgRect" presStyleLbl="bgShp" presStyleIdx="2" presStyleCnt="3"/>
      <dgm:spPr/>
    </dgm:pt>
    <dgm:pt modelId="{53BC595E-5485-48D7-9DFB-047DBBCA240B}" type="pres">
      <dgm:prSet presAssocID="{091E1C95-6D15-43C0-A1BB-66C1FB398D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outline"/>
        </a:ext>
      </dgm:extLst>
    </dgm:pt>
    <dgm:pt modelId="{9CB184A3-553E-4499-833A-8C5BF3B403E2}" type="pres">
      <dgm:prSet presAssocID="{091E1C95-6D15-43C0-A1BB-66C1FB398D34}" presName="spaceRect" presStyleCnt="0"/>
      <dgm:spPr/>
    </dgm:pt>
    <dgm:pt modelId="{83199650-A41F-4F2B-BCDC-044E29E73567}" type="pres">
      <dgm:prSet presAssocID="{091E1C95-6D15-43C0-A1BB-66C1FB398D3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A0B394E-E967-4284-9496-AC9E69B3DB0C}" type="presOf" srcId="{091E1C95-6D15-43C0-A1BB-66C1FB398D34}" destId="{83199650-A41F-4F2B-BCDC-044E29E73567}" srcOrd="0" destOrd="0" presId="urn:microsoft.com/office/officeart/2018/2/layout/IconVerticalSolidList"/>
    <dgm:cxn modelId="{FF37ADA5-85CF-4705-9266-D7A8F5A9E35C}" srcId="{E83CAB49-EDF2-46E1-A7E6-CC70B08F5D36}" destId="{091E1C95-6D15-43C0-A1BB-66C1FB398D34}" srcOrd="2" destOrd="0" parTransId="{F437F326-0E56-4E7A-AF7B-384D961BD6FE}" sibTransId="{8F2BE30E-0F43-41B6-B304-A7BCD477CF1F}"/>
    <dgm:cxn modelId="{C4733ABC-7B33-41CC-8B19-72271277730E}" srcId="{E83CAB49-EDF2-46E1-A7E6-CC70B08F5D36}" destId="{8804CC61-CFF4-4E94-A2B2-8E6E72021D39}" srcOrd="1" destOrd="0" parTransId="{B77BE9D2-8AD3-4431-BF05-CC89C92599EA}" sibTransId="{185ABCDF-AD7C-40C3-90B8-F0D7A1F13F65}"/>
    <dgm:cxn modelId="{92F2E0C5-71B7-4904-9659-9AA74863CB3F}" type="presOf" srcId="{AC6D6535-05D2-4C6E-BDFA-C29F206DEC23}" destId="{0904071C-F68E-4846-BEBF-18C528E423DB}" srcOrd="0" destOrd="0" presId="urn:microsoft.com/office/officeart/2018/2/layout/IconVerticalSolidList"/>
    <dgm:cxn modelId="{DCDD91D9-4CD3-49F1-96E2-AA359FAF4849}" type="presOf" srcId="{8804CC61-CFF4-4E94-A2B2-8E6E72021D39}" destId="{67641FBD-160C-413F-9CA8-9D7EEC277A76}" srcOrd="0" destOrd="0" presId="urn:microsoft.com/office/officeart/2018/2/layout/IconVerticalSolidList"/>
    <dgm:cxn modelId="{CB9C19DA-4137-4FB0-ABC6-1163DB969941}" srcId="{E83CAB49-EDF2-46E1-A7E6-CC70B08F5D36}" destId="{AC6D6535-05D2-4C6E-BDFA-C29F206DEC23}" srcOrd="0" destOrd="0" parTransId="{D7156999-DC8F-4592-85ED-60DF2B97BD42}" sibTransId="{2D716E04-E58D-4FC8-9489-1745942AB06F}"/>
    <dgm:cxn modelId="{405FB8DD-FE4C-42EF-9354-CCBB36220A7A}" type="presOf" srcId="{E83CAB49-EDF2-46E1-A7E6-CC70B08F5D36}" destId="{42592C0A-A70A-4851-A2C0-9219BC64286C}" srcOrd="0" destOrd="0" presId="urn:microsoft.com/office/officeart/2018/2/layout/IconVerticalSolidList"/>
    <dgm:cxn modelId="{7F3755B7-EE26-41DB-B95E-A7A65903F96F}" type="presParOf" srcId="{42592C0A-A70A-4851-A2C0-9219BC64286C}" destId="{8479A6CF-DD5F-4CA9-AF64-2AC6824E33DE}" srcOrd="0" destOrd="0" presId="urn:microsoft.com/office/officeart/2018/2/layout/IconVerticalSolidList"/>
    <dgm:cxn modelId="{B716D153-2FC6-4515-A2B1-C503687D3B59}" type="presParOf" srcId="{8479A6CF-DD5F-4CA9-AF64-2AC6824E33DE}" destId="{5458A0E7-8044-414E-B62B-074C645A0683}" srcOrd="0" destOrd="0" presId="urn:microsoft.com/office/officeart/2018/2/layout/IconVerticalSolidList"/>
    <dgm:cxn modelId="{FB72EBF2-80C4-45D0-8B23-9670B9402DA7}" type="presParOf" srcId="{8479A6CF-DD5F-4CA9-AF64-2AC6824E33DE}" destId="{84D6090F-8416-4C6E-9432-724EAC5D41D4}" srcOrd="1" destOrd="0" presId="urn:microsoft.com/office/officeart/2018/2/layout/IconVerticalSolidList"/>
    <dgm:cxn modelId="{65FD48AB-9508-46F6-8820-9303E9E776FB}" type="presParOf" srcId="{8479A6CF-DD5F-4CA9-AF64-2AC6824E33DE}" destId="{E1B38F02-2609-46C1-A022-82FA71E284AE}" srcOrd="2" destOrd="0" presId="urn:microsoft.com/office/officeart/2018/2/layout/IconVerticalSolidList"/>
    <dgm:cxn modelId="{DF119272-1E07-493E-AE94-787517C5A91E}" type="presParOf" srcId="{8479A6CF-DD5F-4CA9-AF64-2AC6824E33DE}" destId="{0904071C-F68E-4846-BEBF-18C528E423DB}" srcOrd="3" destOrd="0" presId="urn:microsoft.com/office/officeart/2018/2/layout/IconVerticalSolidList"/>
    <dgm:cxn modelId="{1D8A050E-CCB7-4D6E-A608-57BDB3073D19}" type="presParOf" srcId="{42592C0A-A70A-4851-A2C0-9219BC64286C}" destId="{F8381E9C-77F1-4B73-A4E0-CC07F9CA76A6}" srcOrd="1" destOrd="0" presId="urn:microsoft.com/office/officeart/2018/2/layout/IconVerticalSolidList"/>
    <dgm:cxn modelId="{9062E999-1E52-4EE7-A1A1-49194D231351}" type="presParOf" srcId="{42592C0A-A70A-4851-A2C0-9219BC64286C}" destId="{32B035B8-C0A8-4F36-82D4-393297973CB2}" srcOrd="2" destOrd="0" presId="urn:microsoft.com/office/officeart/2018/2/layout/IconVerticalSolidList"/>
    <dgm:cxn modelId="{2D2B7AA4-E1EC-41C8-9A51-8F8BD1152D9E}" type="presParOf" srcId="{32B035B8-C0A8-4F36-82D4-393297973CB2}" destId="{331B927C-78F0-4057-818B-702136526A07}" srcOrd="0" destOrd="0" presId="urn:microsoft.com/office/officeart/2018/2/layout/IconVerticalSolidList"/>
    <dgm:cxn modelId="{C2AD5B89-E389-43E1-9C8B-736ADFF5FEA9}" type="presParOf" srcId="{32B035B8-C0A8-4F36-82D4-393297973CB2}" destId="{9B2CFA88-8B3E-40C6-A681-5E6E7FF89D94}" srcOrd="1" destOrd="0" presId="urn:microsoft.com/office/officeart/2018/2/layout/IconVerticalSolidList"/>
    <dgm:cxn modelId="{5EB090EF-A0A7-4792-BDC3-34403C424AFA}" type="presParOf" srcId="{32B035B8-C0A8-4F36-82D4-393297973CB2}" destId="{DA3DC35C-C65B-4730-8F3D-3460F75B8E7C}" srcOrd="2" destOrd="0" presId="urn:microsoft.com/office/officeart/2018/2/layout/IconVerticalSolidList"/>
    <dgm:cxn modelId="{B43F4727-4038-408C-8321-DA7B6EB0ABAD}" type="presParOf" srcId="{32B035B8-C0A8-4F36-82D4-393297973CB2}" destId="{67641FBD-160C-413F-9CA8-9D7EEC277A76}" srcOrd="3" destOrd="0" presId="urn:microsoft.com/office/officeart/2018/2/layout/IconVerticalSolidList"/>
    <dgm:cxn modelId="{3E8FC31C-BEF0-4198-93A6-BE1A1C720562}" type="presParOf" srcId="{42592C0A-A70A-4851-A2C0-9219BC64286C}" destId="{5AB31DC2-353B-43C3-9E47-54EA06519325}" srcOrd="3" destOrd="0" presId="urn:microsoft.com/office/officeart/2018/2/layout/IconVerticalSolidList"/>
    <dgm:cxn modelId="{9D8B88B1-BD00-4D80-BE44-7E1643BF71E5}" type="presParOf" srcId="{42592C0A-A70A-4851-A2C0-9219BC64286C}" destId="{094154B4-8212-425B-8D64-000099F49B91}" srcOrd="4" destOrd="0" presId="urn:microsoft.com/office/officeart/2018/2/layout/IconVerticalSolidList"/>
    <dgm:cxn modelId="{9F13AC6E-0A2B-44AF-9911-587BE4D1895A}" type="presParOf" srcId="{094154B4-8212-425B-8D64-000099F49B91}" destId="{B044A2C6-501F-4002-A60B-4D97249A4A05}" srcOrd="0" destOrd="0" presId="urn:microsoft.com/office/officeart/2018/2/layout/IconVerticalSolidList"/>
    <dgm:cxn modelId="{4C06D580-4E42-4652-9DC7-13A36D1B53DA}" type="presParOf" srcId="{094154B4-8212-425B-8D64-000099F49B91}" destId="{53BC595E-5485-48D7-9DFB-047DBBCA240B}" srcOrd="1" destOrd="0" presId="urn:microsoft.com/office/officeart/2018/2/layout/IconVerticalSolidList"/>
    <dgm:cxn modelId="{4E934401-EB43-4D0A-9B1C-C09338828773}" type="presParOf" srcId="{094154B4-8212-425B-8D64-000099F49B91}" destId="{9CB184A3-553E-4499-833A-8C5BF3B403E2}" srcOrd="2" destOrd="0" presId="urn:microsoft.com/office/officeart/2018/2/layout/IconVerticalSolidList"/>
    <dgm:cxn modelId="{7CAC308D-9273-4ABE-ACC8-71420794CD7B}" type="presParOf" srcId="{094154B4-8212-425B-8D64-000099F49B91}" destId="{83199650-A41F-4F2B-BCDC-044E29E7356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8A0E7-8044-414E-B62B-074C645A0683}">
      <dsp:nvSpPr>
        <dsp:cNvPr id="0" name=""/>
        <dsp:cNvSpPr/>
      </dsp:nvSpPr>
      <dsp:spPr>
        <a:xfrm>
          <a:off x="0" y="605"/>
          <a:ext cx="5111749" cy="1416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6090F-8416-4C6E-9432-724EAC5D41D4}">
      <dsp:nvSpPr>
        <dsp:cNvPr id="0" name=""/>
        <dsp:cNvSpPr/>
      </dsp:nvSpPr>
      <dsp:spPr>
        <a:xfrm>
          <a:off x="428529" y="319346"/>
          <a:ext cx="779145" cy="7791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4071C-F68E-4846-BEBF-18C528E423DB}">
      <dsp:nvSpPr>
        <dsp:cNvPr id="0" name=""/>
        <dsp:cNvSpPr/>
      </dsp:nvSpPr>
      <dsp:spPr>
        <a:xfrm>
          <a:off x="1636205" y="605"/>
          <a:ext cx="3475544" cy="141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26" tIns="149926" rIns="149926" bIns="1499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Education Subgroup</a:t>
          </a:r>
        </a:p>
      </dsp:txBody>
      <dsp:txXfrm>
        <a:off x="1636205" y="605"/>
        <a:ext cx="3475544" cy="1416628"/>
      </dsp:txXfrm>
    </dsp:sp>
    <dsp:sp modelId="{331B927C-78F0-4057-818B-702136526A07}">
      <dsp:nvSpPr>
        <dsp:cNvPr id="0" name=""/>
        <dsp:cNvSpPr/>
      </dsp:nvSpPr>
      <dsp:spPr>
        <a:xfrm>
          <a:off x="0" y="1771390"/>
          <a:ext cx="5111749" cy="1416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CFA88-8B3E-40C6-A681-5E6E7FF89D94}">
      <dsp:nvSpPr>
        <dsp:cNvPr id="0" name=""/>
        <dsp:cNvSpPr/>
      </dsp:nvSpPr>
      <dsp:spPr>
        <a:xfrm>
          <a:off x="428529" y="2090131"/>
          <a:ext cx="779145" cy="7791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41FBD-160C-413F-9CA8-9D7EEC277A76}">
      <dsp:nvSpPr>
        <dsp:cNvPr id="0" name=""/>
        <dsp:cNvSpPr/>
      </dsp:nvSpPr>
      <dsp:spPr>
        <a:xfrm>
          <a:off x="1636205" y="1771390"/>
          <a:ext cx="3475544" cy="141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26" tIns="149926" rIns="149926" bIns="1499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Pre education questionnaire</a:t>
          </a:r>
        </a:p>
      </dsp:txBody>
      <dsp:txXfrm>
        <a:off x="1636205" y="1771390"/>
        <a:ext cx="3475544" cy="1416628"/>
      </dsp:txXfrm>
    </dsp:sp>
    <dsp:sp modelId="{B044A2C6-501F-4002-A60B-4D97249A4A05}">
      <dsp:nvSpPr>
        <dsp:cNvPr id="0" name=""/>
        <dsp:cNvSpPr/>
      </dsp:nvSpPr>
      <dsp:spPr>
        <a:xfrm>
          <a:off x="0" y="3542175"/>
          <a:ext cx="5111749" cy="14166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595E-5485-48D7-9DFB-047DBBCA240B}">
      <dsp:nvSpPr>
        <dsp:cNvPr id="0" name=""/>
        <dsp:cNvSpPr/>
      </dsp:nvSpPr>
      <dsp:spPr>
        <a:xfrm>
          <a:off x="428529" y="3860916"/>
          <a:ext cx="779145" cy="7791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99650-A41F-4F2B-BCDC-044E29E73567}">
      <dsp:nvSpPr>
        <dsp:cNvPr id="0" name=""/>
        <dsp:cNvSpPr/>
      </dsp:nvSpPr>
      <dsp:spPr>
        <a:xfrm>
          <a:off x="1636205" y="3542175"/>
          <a:ext cx="3475544" cy="141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26" tIns="149926" rIns="149926" bIns="14992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1 full day, face to face  </a:t>
          </a:r>
        </a:p>
      </dsp:txBody>
      <dsp:txXfrm>
        <a:off x="1636205" y="3542175"/>
        <a:ext cx="3475544" cy="1416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1CAE0-0691-3142-B28A-F4B4D91F1539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774EA-91EE-B14F-A51F-027C0A5BD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4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51621-F966-E14D-8E26-136133DA4F8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2DAAB-6804-6244-8E8E-2E7CA198F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73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2DAAB-6804-6244-8E8E-2E7CA198FC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2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2DAAB-6804-6244-8E8E-2E7CA198FC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2DAAB-6804-6244-8E8E-2E7CA198FC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6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DAAB-6804-6244-8E8E-2E7CA198FC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2DAAB-6804-6244-8E8E-2E7CA198FC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2DAAB-6804-6244-8E8E-2E7CA198FC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5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2DAAB-6804-6244-8E8E-2E7CA198F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27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2DAAB-6804-6244-8E8E-2E7CA198FC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4E29-5D72-E847-9B0A-4CA150B4A61C}" type="datetime1">
              <a:rPr lang="en-GB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</a:t>
            </a:r>
            <a:r>
              <a:rPr lang="de-DE" err="1"/>
              <a:t>Partnership</a:t>
            </a:r>
            <a:r>
              <a:rPr lang="de-DE"/>
              <a:t> </a:t>
            </a:r>
            <a:r>
              <a:rPr lang="de-DE" err="1"/>
              <a:t>Scotland</a:t>
            </a:r>
            <a:r>
              <a:rPr lang="de-DE" sz="800" baseline="30000" err="1"/>
              <a:t>TM</a:t>
            </a:r>
            <a:endParaRPr lang="en-US" sz="800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8E38-35C9-424D-BC83-0094793D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58815"/>
            <a:ext cx="8229600" cy="356734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64A-AFA1-2F4B-BF31-AC7245DD7AC7}" type="datetime1">
              <a:rPr lang="en-GB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</a:t>
            </a:r>
            <a:r>
              <a:rPr lang="de-DE" err="1"/>
              <a:t>Partnership</a:t>
            </a:r>
            <a:r>
              <a:rPr lang="de-DE"/>
              <a:t> </a:t>
            </a:r>
            <a:r>
              <a:rPr lang="de-DE" err="1"/>
              <a:t>Scotland</a:t>
            </a:r>
            <a:r>
              <a:rPr lang="de-DE" sz="800" baseline="30000" err="1"/>
              <a:t>TM</a:t>
            </a:r>
            <a:endParaRPr lang="en-US" sz="800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8E38-35C9-424D-BC83-0094793D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4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79407"/>
            <a:ext cx="2057400" cy="4846756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9407"/>
            <a:ext cx="6019800" cy="48467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5899-DE9E-3741-9FE8-97D8A9372002}" type="datetime1">
              <a:rPr lang="en-GB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</a:t>
            </a:r>
            <a:r>
              <a:rPr lang="de-DE" err="1"/>
              <a:t>Partnership</a:t>
            </a:r>
            <a:r>
              <a:rPr lang="de-DE"/>
              <a:t> </a:t>
            </a:r>
            <a:r>
              <a:rPr lang="de-DE" err="1"/>
              <a:t>Scotland</a:t>
            </a:r>
            <a:r>
              <a:rPr lang="de-DE" sz="800" baseline="30000" err="1"/>
              <a:t>TM</a:t>
            </a:r>
            <a:endParaRPr lang="en-US" sz="800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8E38-35C9-424D-BC83-0094793D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15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9407"/>
            <a:ext cx="8229600" cy="357675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B989-7CFA-9841-B272-FB1C8DD49D79}" type="datetime1">
              <a:rPr lang="en-GB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</a:t>
            </a:r>
            <a:r>
              <a:rPr lang="de-DE" err="1"/>
              <a:t>Partnership</a:t>
            </a:r>
            <a:r>
              <a:rPr lang="de-DE"/>
              <a:t> </a:t>
            </a:r>
            <a:r>
              <a:rPr lang="de-DE" err="1"/>
              <a:t>Scotland</a:t>
            </a:r>
            <a:r>
              <a:rPr lang="de-DE" sz="800" baseline="30000" err="1"/>
              <a:t>TM</a:t>
            </a:r>
            <a:endParaRPr lang="en-US" sz="800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8E38-35C9-424D-BC83-0094793D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767-EB52-6741-BFA0-6AAE55E7D522}" type="datetime1">
              <a:rPr lang="en-GB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</a:t>
            </a:r>
            <a:r>
              <a:rPr lang="de-DE" err="1"/>
              <a:t>Partnership</a:t>
            </a:r>
            <a:r>
              <a:rPr lang="de-DE"/>
              <a:t> </a:t>
            </a:r>
            <a:r>
              <a:rPr lang="de-DE" err="1"/>
              <a:t>Scotland</a:t>
            </a:r>
            <a:r>
              <a:rPr lang="de-DE" sz="800" baseline="30000" err="1"/>
              <a:t>TM</a:t>
            </a:r>
            <a:endParaRPr lang="en-US" sz="800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8E38-35C9-424D-BC83-0094793D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952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34074"/>
            <a:ext cx="4038600" cy="34920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34074"/>
            <a:ext cx="4038600" cy="34920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1C655-BC02-794C-97AE-F0120D8935F6}" type="datetime1">
              <a:rPr lang="en-GB" smtClean="0"/>
              <a:t>13/12/2022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</a:t>
            </a:r>
            <a:r>
              <a:rPr lang="de-DE" err="1"/>
              <a:t>Partnership</a:t>
            </a:r>
            <a:r>
              <a:rPr lang="de-DE"/>
              <a:t> </a:t>
            </a:r>
            <a:r>
              <a:rPr lang="de-DE" err="1"/>
              <a:t>Scotland</a:t>
            </a:r>
            <a:r>
              <a:rPr lang="de-DE" sz="800" baseline="30000" err="1"/>
              <a:t>TM</a:t>
            </a:r>
            <a:endParaRPr lang="en-US" sz="800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8E38-35C9-424D-BC83-0094793D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604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535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42073"/>
            <a:ext cx="4040188" cy="29840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355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42073"/>
            <a:ext cx="4041775" cy="29840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96964-9280-D746-93F7-0BBA6DAB8158}" type="datetime1">
              <a:rPr lang="en-GB" smtClean="0"/>
              <a:t>13/12/2022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</a:t>
            </a:r>
            <a:r>
              <a:rPr lang="de-DE" err="1"/>
              <a:t>Partnership</a:t>
            </a:r>
            <a:r>
              <a:rPr lang="de-DE"/>
              <a:t> </a:t>
            </a:r>
            <a:r>
              <a:rPr lang="de-DE" err="1"/>
              <a:t>Scotland</a:t>
            </a:r>
            <a:r>
              <a:rPr lang="de-DE" sz="800" baseline="30000" err="1"/>
              <a:t>TM</a:t>
            </a:r>
            <a:endParaRPr lang="en-US" sz="800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8E38-35C9-424D-BC83-0094793D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89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19DE-4B49-294B-979E-AA7E21DB4C1A}" type="datetime1">
              <a:rPr lang="en-GB" smtClean="0"/>
              <a:t>13/12/2022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</a:t>
            </a:r>
            <a:r>
              <a:rPr lang="de-DE" err="1"/>
              <a:t>Partnership</a:t>
            </a:r>
            <a:r>
              <a:rPr lang="de-DE"/>
              <a:t> </a:t>
            </a:r>
            <a:r>
              <a:rPr lang="de-DE" err="1"/>
              <a:t>Scotland</a:t>
            </a:r>
            <a:r>
              <a:rPr lang="de-DE" sz="800" baseline="30000" err="1"/>
              <a:t>TM</a:t>
            </a:r>
            <a:endParaRPr lang="en-US" sz="800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8E38-35C9-424D-BC83-0094793D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99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044-1540-0B4F-B61A-FF8BC042D709}" type="datetime1">
              <a:rPr lang="en-GB" smtClean="0"/>
              <a:t>13/12/2022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</a:t>
            </a:r>
            <a:r>
              <a:rPr lang="de-DE" err="1"/>
              <a:t>Partnership</a:t>
            </a:r>
            <a:r>
              <a:rPr lang="de-DE"/>
              <a:t> </a:t>
            </a:r>
            <a:r>
              <a:rPr lang="de-DE" err="1"/>
              <a:t>Scotland</a:t>
            </a:r>
            <a:r>
              <a:rPr lang="de-DE" sz="800" baseline="30000" err="1"/>
              <a:t>TM</a:t>
            </a:r>
            <a:endParaRPr lang="en-US" sz="800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8E38-35C9-424D-BC83-0094793DCA6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-141111"/>
            <a:ext cx="9144000" cy="1646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0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754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6754"/>
            <a:ext cx="5111750" cy="49594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02370"/>
            <a:ext cx="3008313" cy="36237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9E19C-2467-A646-8727-D251D2258A2D}" type="datetime1">
              <a:rPr lang="en-GB" smtClean="0"/>
              <a:t>13/12/2022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</a:t>
            </a:r>
            <a:r>
              <a:rPr lang="de-DE" err="1"/>
              <a:t>Partnership</a:t>
            </a:r>
            <a:r>
              <a:rPr lang="de-DE"/>
              <a:t> </a:t>
            </a:r>
            <a:r>
              <a:rPr lang="de-DE" err="1"/>
              <a:t>Scotland</a:t>
            </a:r>
            <a:r>
              <a:rPr lang="de-DE" sz="800" baseline="30000" err="1"/>
              <a:t>TM</a:t>
            </a:r>
            <a:endParaRPr lang="en-US" sz="800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8E38-35C9-424D-BC83-0094793D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7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5333"/>
            <a:ext cx="5486400" cy="3542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19AA-9C3D-A249-BF41-A8004AD87AD5}" type="datetime1">
              <a:rPr lang="en-GB" smtClean="0"/>
              <a:t>13/12/2022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</a:t>
            </a:r>
            <a:r>
              <a:rPr lang="de-DE" err="1"/>
              <a:t>Partnership</a:t>
            </a:r>
            <a:r>
              <a:rPr lang="de-DE"/>
              <a:t> </a:t>
            </a:r>
            <a:r>
              <a:rPr lang="de-DE" err="1"/>
              <a:t>Scotland</a:t>
            </a:r>
            <a:r>
              <a:rPr lang="de-DE" sz="800" baseline="30000" err="1"/>
              <a:t>TM</a:t>
            </a:r>
            <a:endParaRPr lang="en-US" sz="800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8E38-35C9-424D-BC83-0094793D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fld id="{41799ACF-BB73-5E48-AA72-BC942FD85C4C}" type="datetime1">
              <a:rPr lang="en-GB" smtClean="0"/>
              <a:t>13/12/2022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r>
              <a:rPr lang="de-DE"/>
              <a:t>© Family Nurse Partnership Scotland</a:t>
            </a:r>
            <a:r>
              <a:rPr lang="de-DE" sz="900" baseline="30000"/>
              <a:t>TM</a:t>
            </a:r>
            <a:endParaRPr lang="en-US" sz="900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/>
              </a:defRPr>
            </a:lvl1pPr>
          </a:lstStyle>
          <a:p>
            <a:fld id="{7DF48E38-35C9-424D-BC83-0094793DC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28104"/>
          </a:xfrm>
          <a:prstGeom prst="rect">
            <a:avLst/>
          </a:prstGeom>
          <a:solidFill>
            <a:srgbClr val="CDCE00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1" y="125884"/>
            <a:ext cx="698380" cy="698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42" y="146378"/>
            <a:ext cx="1963360" cy="6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5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ource Sans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ource Sans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ource Sans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ource Sans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ver im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62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92652"/>
            <a:ext cx="9144000" cy="1192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FF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6959"/>
            <a:ext cx="1451391" cy="1327200"/>
          </a:xfrm>
          <a:prstGeom prst="rect">
            <a:avLst/>
          </a:prstGeom>
          <a:solidFill>
            <a:srgbClr val="CDCE00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2386" y="486959"/>
            <a:ext cx="7551614" cy="1327200"/>
          </a:xfrm>
          <a:prstGeom prst="rect">
            <a:avLst/>
          </a:prstGeom>
          <a:solidFill>
            <a:srgbClr val="CDCE00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496" y="503508"/>
            <a:ext cx="7772400" cy="97256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2700" dirty="0">
                <a:solidFill>
                  <a:schemeClr val="bg1"/>
                </a:solidFill>
                <a:latin typeface="Source Sans Pro"/>
              </a:rPr>
              <a:t>Sensitive Enquiry and Response in FNP Practice</a:t>
            </a:r>
            <a:br>
              <a:rPr lang="en-US" sz="3100" dirty="0">
                <a:solidFill>
                  <a:schemeClr val="bg1"/>
                </a:solidFill>
                <a:latin typeface="Source Sans Pro"/>
              </a:rPr>
            </a:br>
            <a:r>
              <a:rPr lang="en-US" sz="2700" dirty="0">
                <a:solidFill>
                  <a:schemeClr val="bg1"/>
                </a:solidFill>
                <a:latin typeface="Source Sans Pro"/>
              </a:rPr>
              <a:t>Pamela Murray (Scottish Government)</a:t>
            </a:r>
            <a:br>
              <a:rPr lang="en-US" sz="2700" dirty="0">
                <a:solidFill>
                  <a:schemeClr val="bg1"/>
                </a:solidFill>
                <a:latin typeface="Source Sans Pro"/>
              </a:rPr>
            </a:br>
            <a:r>
              <a:rPr lang="en-US" sz="2700" dirty="0">
                <a:solidFill>
                  <a:schemeClr val="bg1"/>
                </a:solidFill>
                <a:latin typeface="Source Sans Pro"/>
              </a:rPr>
              <a:t>Marion McPhillips (NES)</a:t>
            </a:r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  <a:latin typeface="Source Sans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5" y="660401"/>
            <a:ext cx="1028026" cy="10280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81425" y="5555906"/>
            <a:ext cx="3265629" cy="10684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NP Scotland logo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8" y="5528751"/>
            <a:ext cx="2585585" cy="10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B4AB-7ED7-4D39-B021-EADA73CC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974" y="233000"/>
            <a:ext cx="3588026" cy="731096"/>
          </a:xfrm>
        </p:spPr>
        <p:txBody>
          <a:bodyPr/>
          <a:lstStyle/>
          <a:p>
            <a:r>
              <a:rPr lang="en-GB" sz="2400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78A9-E8E5-42F7-9CE4-F1EAD9D57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1" y="2082268"/>
            <a:ext cx="8229600" cy="35767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Recognise how national guidance has been operationalised within FNP practice.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Develop an understanding of the pilot education facilitated for two teams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Understand the next steps in this QI project.</a:t>
            </a:r>
          </a:p>
        </p:txBody>
      </p:sp>
    </p:spTree>
    <p:extLst>
      <p:ext uri="{BB962C8B-B14F-4D97-AF65-F5344CB8AC3E}">
        <p14:creationId xmlns:p14="http://schemas.microsoft.com/office/powerpoint/2010/main" val="423053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948F4-CD38-4CED-83BD-D4EDC30E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504" y="236433"/>
            <a:ext cx="3510604" cy="598454"/>
          </a:xfrm>
        </p:spPr>
        <p:txBody>
          <a:bodyPr/>
          <a:lstStyle/>
          <a:p>
            <a:r>
              <a:rPr lang="en-GB" sz="2400" dirty="0"/>
              <a:t>Background</a:t>
            </a:r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8D29F61F-0785-45F4-9F0D-54FD96317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6572" y="1612656"/>
            <a:ext cx="3133597" cy="221816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27" y="1203584"/>
            <a:ext cx="1789432" cy="2764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960" y="4290921"/>
            <a:ext cx="4514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676" y="1891558"/>
            <a:ext cx="1950260" cy="37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9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5F6AD-2A36-4449-B0CA-DA0ADC28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157" y="215943"/>
            <a:ext cx="4939748" cy="586457"/>
          </a:xfrm>
        </p:spPr>
        <p:txBody>
          <a:bodyPr/>
          <a:lstStyle/>
          <a:p>
            <a:r>
              <a:rPr lang="en-GB" sz="2400" dirty="0"/>
              <a:t>Sensitive Enquiry and Response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042" y="1975367"/>
            <a:ext cx="1898497" cy="1423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42" y="3954280"/>
            <a:ext cx="2161732" cy="2034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357" y="2207963"/>
            <a:ext cx="2585286" cy="3101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816594"/>
            <a:ext cx="2438400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5294" y="4211913"/>
            <a:ext cx="3084611" cy="195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46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5DCB-E4CB-400E-B825-975BFD77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754"/>
            <a:ext cx="3008313" cy="1162050"/>
          </a:xfrm>
        </p:spPr>
        <p:txBody>
          <a:bodyPr anchor="b">
            <a:normAutofit/>
          </a:bodyPr>
          <a:lstStyle/>
          <a:p>
            <a:r>
              <a:rPr lang="en-GB" dirty="0"/>
              <a:t>Developing Education to Support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45058-F519-4E3D-AE72-F8F3A390C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Family Nurse Partnership Scotland</a:t>
            </a:r>
            <a:r>
              <a:rPr lang="de-DE" baseline="30000"/>
              <a:t>TM</a:t>
            </a:r>
            <a:endParaRPr lang="en-US" baseline="300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8DF863-4F0D-48AE-BF87-6F12CC2521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284083"/>
              </p:ext>
            </p:extLst>
          </p:nvPr>
        </p:nvGraphicFramePr>
        <p:xfrm>
          <a:off x="3575050" y="1166754"/>
          <a:ext cx="5111750" cy="495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17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B6DC8-DBE8-4538-ADE9-6BDC9940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 and post education questionnaire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4BFB-405F-40A8-A92D-B4F703E24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Scaling Question 1-5</a:t>
            </a:r>
          </a:p>
          <a:p>
            <a:r>
              <a:rPr lang="en-GB" dirty="0"/>
              <a:t>Where 1 is not at all confident and 5 is very confident</a:t>
            </a:r>
          </a:p>
          <a:p>
            <a:endParaRPr lang="en-GB" dirty="0"/>
          </a:p>
          <a:p>
            <a:r>
              <a:rPr lang="en-GB" dirty="0"/>
              <a:t>Pre Ed number of respondants:12 (100%)</a:t>
            </a:r>
          </a:p>
          <a:p>
            <a:endParaRPr lang="en-GB" dirty="0"/>
          </a:p>
          <a:p>
            <a:r>
              <a:rPr lang="en-GB" dirty="0"/>
              <a:t>Education participants = 9</a:t>
            </a:r>
          </a:p>
          <a:p>
            <a:endParaRPr lang="en-GB" dirty="0"/>
          </a:p>
          <a:p>
            <a:r>
              <a:rPr lang="en-GB" dirty="0"/>
              <a:t>Post Ed number of respondents: 5 (55.5% therefore not generalisable)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F2B64-AEC2-46A5-9058-2B0E7112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Partnership Scotland</a:t>
            </a:r>
            <a:r>
              <a:rPr lang="de-DE" sz="800" baseline="30000"/>
              <a:t>TM</a:t>
            </a:r>
            <a:endParaRPr lang="en-US" sz="800" baseline="3000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F7A69BB9-7188-42C2-82D7-21850944F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126650"/>
              </p:ext>
            </p:extLst>
          </p:nvPr>
        </p:nvGraphicFramePr>
        <p:xfrm>
          <a:off x="3575050" y="975360"/>
          <a:ext cx="5111750" cy="5150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151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7AD2-FF75-41F8-84C7-575875BB8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Individuals “reactions” to education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9793A50-C71C-4FC6-B75A-985B92187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728038"/>
              </p:ext>
            </p:extLst>
          </p:nvPr>
        </p:nvGraphicFramePr>
        <p:xfrm>
          <a:off x="1136073" y="1949225"/>
          <a:ext cx="6941127" cy="4912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2374">
                  <a:extLst>
                    <a:ext uri="{9D8B030D-6E8A-4147-A177-3AD203B41FA5}">
                      <a16:colId xmlns:a16="http://schemas.microsoft.com/office/drawing/2014/main" val="364725538"/>
                    </a:ext>
                  </a:extLst>
                </a:gridCol>
                <a:gridCol w="3878753">
                  <a:extLst>
                    <a:ext uri="{9D8B030D-6E8A-4147-A177-3AD203B41FA5}">
                      <a16:colId xmlns:a16="http://schemas.microsoft.com/office/drawing/2014/main" val="4040781927"/>
                    </a:ext>
                  </a:extLst>
                </a:gridCol>
              </a:tblGrid>
              <a:tr h="1955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Your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Lightbulb moment!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Learning how someone used a facilitator in skills practice- she drew a picture on it 😊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How much we are already equipped to carry out trauma informed practice.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We are an intervention in ourselves.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The different ways in which trauma can affect an individual, how big or small.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4" marR="4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  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What are you taking away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en-GB" sz="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Straightforward explanations of trauma for the clients  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How to prepare for the visit where there may be a conversation about trauma.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New tools to help facilitate discussions and confidence in discussing trauma.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The information was so informative. Love the new facilitators.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Confidence to go for it and explore effects of trauma more.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4" marR="4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464055"/>
                  </a:ext>
                </a:extLst>
              </a:tr>
              <a:tr h="2005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What did you like?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The size of the group for training day was really good.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Presentations and educators were all great. Skills practice was fab.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Liked the different styles of learning today.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I enjoyed the whole day experiencing skills practice.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4" marR="4080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b="1" dirty="0">
                          <a:effectLst/>
                        </a:rPr>
                        <a:t>How are you feeling?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effectLst/>
                        </a:rPr>
                        <a:t>Feeling good and well informed after today.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effectLst/>
                        </a:rPr>
                        <a:t>Feeling very positive and uplifted.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effectLst/>
                        </a:rPr>
                        <a:t>Feeling energised.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effectLst/>
                        </a:rPr>
                        <a:t>More knowledgeable and confident.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effectLst/>
                        </a:rPr>
                        <a:t>Happy and relieved.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b="1" dirty="0">
                          <a:effectLst/>
                        </a:rPr>
                        <a:t>Relief &amp; optimism about taking forward.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b="1" dirty="0">
                          <a:effectLst/>
                        </a:rPr>
                        <a:t> </a:t>
                      </a:r>
                      <a:endParaRPr lang="en-GB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4" marR="4080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43680"/>
                  </a:ext>
                </a:extLst>
              </a:tr>
              <a:tr h="66223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04" marR="40804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07302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5CAA93-590B-4076-880A-77D66A19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Family Nurse Partnership Scotland</a:t>
            </a:r>
            <a:r>
              <a:rPr lang="de-DE" sz="800" baseline="30000"/>
              <a:t>TM</a:t>
            </a:r>
            <a:endParaRPr lang="en-US" sz="800" baseline="30000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8B5889A3-1074-4FC0-8A24-441158B9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32" y="1689227"/>
            <a:ext cx="442768" cy="5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 descr="Image result for cartoon drawing of travel bag">
            <a:extLst>
              <a:ext uri="{FF2B5EF4-FFF2-40B4-BE49-F238E27FC236}">
                <a16:creationId xmlns:a16="http://schemas.microsoft.com/office/drawing/2014/main" id="{2B04C4EE-5657-47A6-AF22-8F23F00A0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38031"/>
            <a:ext cx="6096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Nice.svg">
            <a:extLst>
              <a:ext uri="{FF2B5EF4-FFF2-40B4-BE49-F238E27FC236}">
                <a16:creationId xmlns:a16="http://schemas.microsoft.com/office/drawing/2014/main" id="{E8F617C9-EF61-42C5-BE68-161A41C3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55" y="409117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Image result for hearts drawn">
            <a:extLst>
              <a:ext uri="{FF2B5EF4-FFF2-40B4-BE49-F238E27FC236}">
                <a16:creationId xmlns:a16="http://schemas.microsoft.com/office/drawing/2014/main" id="{B4CFB07F-7FBA-46B2-97F4-B59747EAC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55" y="4157515"/>
            <a:ext cx="6286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2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1A474C-533F-4C69-80F5-F567606A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383" y="203182"/>
            <a:ext cx="3001617" cy="442861"/>
          </a:xfrm>
        </p:spPr>
        <p:txBody>
          <a:bodyPr/>
          <a:lstStyle/>
          <a:p>
            <a:r>
              <a:rPr lang="en-GB" sz="2400" dirty="0"/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7ADBE0-A272-451C-BA8C-77BFD84E4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2380442"/>
            <a:ext cx="8229600" cy="3576756"/>
          </a:xfrm>
        </p:spPr>
        <p:txBody>
          <a:bodyPr/>
          <a:lstStyle/>
          <a:p>
            <a:r>
              <a:rPr lang="en-GB" dirty="0"/>
              <a:t>Consider adaptations</a:t>
            </a:r>
          </a:p>
          <a:p>
            <a:r>
              <a:rPr lang="en-GB" dirty="0"/>
              <a:t>Sustainability </a:t>
            </a:r>
          </a:p>
          <a:p>
            <a:r>
              <a:rPr lang="en-GB" dirty="0"/>
              <a:t>Client voice</a:t>
            </a:r>
          </a:p>
          <a:p>
            <a:r>
              <a:rPr lang="en-GB" dirty="0"/>
              <a:t>Trauma-Informed Practice: A Toolkit for Scotland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79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piDescription xmlns="http://schemas.microsoft.com/sharepoint/v3" xsi:nil="true"/>
    <Creator xmlns="9369f9cd-7934-46f9-83f8-0ab2aa6125c5" xsi:nil="true"/>
    <Tags xmlns="9369f9cd-7934-46f9-83f8-0ab2aa6125c5" xsi:nil="true"/>
    <MimeType xmlns="9369f9cd-7934-46f9-83f8-0ab2aa6125c5" xsi:nil="true"/>
    <Legacy_x0020_ID xmlns="9369f9cd-7934-46f9-83f8-0ab2aa6125c5" xsi:nil="true"/>
  </documentManagement>
</p:properties>
</file>

<file path=customXml/item2.xml><?xml version="1.0" encoding="utf-8"?>
<?mso-contentType ?>
<SharedContentType xmlns="Microsoft.SharePoint.Taxonomy.ContentTypeSync" SourceId="16ac32b6-d060-42fb-93c0-6c46742e1aee" ContentTypeId="0x010100540009AA9B7AD14AB7CB3A6FC98C51F8" PreviousValue="false"/>
</file>

<file path=customXml/item3.xml><?xml version="1.0" encoding="utf-8"?>
<metadata xmlns="http://www.objective.com/ecm/document/metadata/53D26341A57B383EE0540010E0463CCA" version="1.0.0">
  <systemFields>
    <field name="Objective-Id">
      <value order="0">A41187015</value>
    </field>
    <field name="Objective-Title">
      <value order="0">FNP Psychologist Networking day Nov 22_Sensitive enquiry and response without pictures</value>
    </field>
    <field name="Objective-Description">
      <value order="0"/>
    </field>
    <field name="Objective-CreationStamp">
      <value order="0">2022-10-30T14:06:05Z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2022-10-30T16:15:22Z</value>
    </field>
    <field name="Objective-Owner">
      <value order="0">Murray, Pamela P (Z612448)</value>
    </field>
    <field name="Objective-Path">
      <value order="0">Objective Global Folder:Classified Object:Classified Object:Murray, Pamela P (Z612448):Special Folder - Murray, Pamela P (Z612448):Handy - Murray, Pamela P (Z612448):Information given</value>
    </field>
    <field name="Objective-Parent">
      <value order="0">Information given</value>
    </field>
    <field name="Objective-State">
      <value order="0">Being Drafted</value>
    </field>
    <field name="Objective-VersionId">
      <value order="0">vA61015960</value>
    </field>
    <field name="Objective-Version">
      <value order="0">0.2</value>
    </field>
    <field name="Objective-VersionNumber">
      <value order="0">2</value>
    </field>
    <field name="Objective-VersionComment">
      <value order="0"/>
    </field>
    <field name="Objective-FileNumber">
      <value order="0"/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35">
      <field name="Objective-Date of Original">
        <value order="0"/>
      </field>
      <field name="Objective-Date Received">
        <value order="0"/>
      </field>
      <field name="Objective-SG Web Publication - Category">
        <value order="0"/>
      </field>
      <field name="Objective-SG Web Publication - Category 2 Classification">
        <value order="0"/>
      </field>
      <field name="Objective-Connect Creator">
        <value order="0"/>
      </field>
      <field name="Objective-Required Redaction">
        <value order="0"/>
      </field>
    </catalogue>
  </catalogues>
</metadat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NES Document" ma:contentTypeID="0x010100540009AA9B7AD14AB7CB3A6FC98C51F8005F24AC5D380E54459861566C927BEAA3" ma:contentTypeVersion="3" ma:contentTypeDescription="" ma:contentTypeScope="" ma:versionID="6a7153ef3b395704670a28c8a53db643">
  <xsd:schema xmlns:xsd="http://www.w3.org/2001/XMLSchema" xmlns:xs="http://www.w3.org/2001/XMLSchema" xmlns:p="http://schemas.microsoft.com/office/2006/metadata/properties" xmlns:ns1="http://schemas.microsoft.com/sharepoint/v3" xmlns:ns2="9369f9cd-7934-46f9-83f8-0ab2aa6125c5" targetNamespace="http://schemas.microsoft.com/office/2006/metadata/properties" ma:root="true" ma:fieldsID="db2a3807b41bdc81e7e04c19d43838a1" ns1:_="" ns2:_="">
    <xsd:import namespace="http://schemas.microsoft.com/sharepoint/v3"/>
    <xsd:import namespace="9369f9cd-7934-46f9-83f8-0ab2aa6125c5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MimeType" minOccurs="0"/>
                <xsd:element ref="ns2:Creator" minOccurs="0"/>
                <xsd:element ref="ns2:Tags" minOccurs="0"/>
                <xsd:element ref="ns2:Legacy_x0020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Latest version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9f9cd-7934-46f9-83f8-0ab2aa6125c5" elementFormDefault="qualified">
    <xsd:import namespace="http://schemas.microsoft.com/office/2006/documentManagement/types"/>
    <xsd:import namespace="http://schemas.microsoft.com/office/infopath/2007/PartnerControls"/>
    <xsd:element name="MimeType" ma:index="3" nillable="true" ma:displayName="Mime Type" ma:internalName="MimeType">
      <xsd:simpleType>
        <xsd:restriction base="dms:Text">
          <xsd:maxLength value="255"/>
        </xsd:restriction>
      </xsd:simpleType>
    </xsd:element>
    <xsd:element name="Creator" ma:index="5" nillable="true" ma:displayName="Creator" ma:internalName="Creator">
      <xsd:simpleType>
        <xsd:restriction base="dms:Text">
          <xsd:maxLength value="255"/>
        </xsd:restriction>
      </xsd:simpleType>
    </xsd:element>
    <xsd:element name="Tags" ma:index="6" nillable="true" ma:displayName="Tags" ma:internalName="Tags">
      <xsd:simpleType>
        <xsd:restriction base="dms:Note">
          <xsd:maxLength value="255"/>
        </xsd:restriction>
      </xsd:simpleType>
    </xsd:element>
    <xsd:element name="Legacy_x0020_ID" ma:index="7" nillable="true" ma:displayName="Legacy ID" ma:internalName="Legacy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4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F9BC1D-47F3-4B68-AB01-37D7F8A4627B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9369f9cd-7934-46f9-83f8-0ab2aa6125c5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476FB0-D2ED-4C6F-AD10-F251BFEC326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4.xml><?xml version="1.0" encoding="utf-8"?>
<ds:datastoreItem xmlns:ds="http://schemas.openxmlformats.org/officeDocument/2006/customXml" ds:itemID="{C65B0A4A-E7B7-46FE-9CD3-2EFE836E5108}">
  <ds:schemaRefs>
    <ds:schemaRef ds:uri="9369f9cd-7934-46f9-83f8-0ab2aa6125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F8CDDD28-3554-4366-B3C3-890C6C4A93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363</Words>
  <Application>Microsoft Macintosh PowerPoint</Application>
  <PresentationFormat>On-screen Show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Source Sans Pro</vt:lpstr>
      <vt:lpstr>Symbol</vt:lpstr>
      <vt:lpstr>Times New Roman</vt:lpstr>
      <vt:lpstr>Office Theme</vt:lpstr>
      <vt:lpstr>Sensitive Enquiry and Response in FNP Practice Pamela Murray (Scottish Government) Marion McPhillips (NES)</vt:lpstr>
      <vt:lpstr>Learning Outcomes</vt:lpstr>
      <vt:lpstr>Background</vt:lpstr>
      <vt:lpstr>Sensitive Enquiry and Response</vt:lpstr>
      <vt:lpstr>Developing Education to Support Practice</vt:lpstr>
      <vt:lpstr>Pre and post education questionnaire</vt:lpstr>
      <vt:lpstr>Individuals “reactions” to education</vt:lpstr>
      <vt:lpstr>Next Steps</vt:lpstr>
    </vt:vector>
  </TitlesOfParts>
  <Company>NHS Education for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Allen</dc:creator>
  <cp:lastModifiedBy>Gail Radford-Trotter</cp:lastModifiedBy>
  <cp:revision>25</cp:revision>
  <dcterms:created xsi:type="dcterms:W3CDTF">2017-07-10T10:35:47Z</dcterms:created>
  <dcterms:modified xsi:type="dcterms:W3CDTF">2022-12-13T19:27:32Z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0x010100540009AA9B7AD14AB7CB3A6FC98C51F8005F24AC5D380E54459861566C927BEAA3</vt:lpwstr>
  </property>
  <property fmtid="{D5CDD505-2E9C-101B-9397-08002B2CF9AE}" pid="3" name="AuthorIds_UIVersion_1">
    <vt:lpwstr>185</vt:lpwstr>
  </property>
  <property fmtid="{D5CDD505-2E9C-101B-9397-08002B2CF9AE}" pid="4" name="SharedWithUsers">
    <vt:lpwstr>14425;#Nicholas Garcia-Minaur</vt:lpwstr>
  </property>
  <property fmtid="{D5CDD505-2E9C-101B-9397-08002B2CF9AE}" pid="5" name="Objective-Id">
    <vt:lpwstr>A41187015</vt:lpwstr>
  </property>
  <property fmtid="{D5CDD505-2E9C-101B-9397-08002B2CF9AE}" pid="6" name="Objective-Title">
    <vt:lpwstr>FNP Psychologist Networking day Nov 22_Sensitive enquiry and response without pictures</vt:lpwstr>
  </property>
  <property fmtid="{D5CDD505-2E9C-101B-9397-08002B2CF9AE}" pid="7" name="Objective-Description">
    <vt:lpwstr/>
  </property>
  <property fmtid="{D5CDD505-2E9C-101B-9397-08002B2CF9AE}" pid="8" name="Objective-CreationStamp">
    <vt:filetime>2022-10-30T14:06:05Z</vt:filetime>
  </property>
  <property fmtid="{D5CDD505-2E9C-101B-9397-08002B2CF9AE}" pid="9" name="Objective-IsApproved">
    <vt:bool>false</vt:bool>
  </property>
  <property fmtid="{D5CDD505-2E9C-101B-9397-08002B2CF9AE}" pid="10" name="Objective-IsPublished">
    <vt:bool>false</vt:bool>
  </property>
  <property fmtid="{D5CDD505-2E9C-101B-9397-08002B2CF9AE}" pid="11" name="Objective-DatePublished">
    <vt:lpwstr/>
  </property>
  <property fmtid="{D5CDD505-2E9C-101B-9397-08002B2CF9AE}" pid="12" name="Objective-ModificationStamp">
    <vt:filetime>2022-10-30T16:15:22Z</vt:filetime>
  </property>
  <property fmtid="{D5CDD505-2E9C-101B-9397-08002B2CF9AE}" pid="13" name="Objective-Owner">
    <vt:lpwstr>Murray, Pamela P (Z612448)</vt:lpwstr>
  </property>
  <property fmtid="{D5CDD505-2E9C-101B-9397-08002B2CF9AE}" pid="14" name="Objective-Path">
    <vt:lpwstr>Objective Global Folder:Classified Object:Classified Object:Murray, Pamela P (Z612448):Special Folder - Murray, Pamela P (Z612448):Handy - Murray, Pamela P (Z612448):Information given</vt:lpwstr>
  </property>
  <property fmtid="{D5CDD505-2E9C-101B-9397-08002B2CF9AE}" pid="15" name="Objective-Parent">
    <vt:lpwstr>Information given</vt:lpwstr>
  </property>
  <property fmtid="{D5CDD505-2E9C-101B-9397-08002B2CF9AE}" pid="16" name="Objective-State">
    <vt:lpwstr>Being Drafted</vt:lpwstr>
  </property>
  <property fmtid="{D5CDD505-2E9C-101B-9397-08002B2CF9AE}" pid="17" name="Objective-VersionId">
    <vt:lpwstr>vA61015960</vt:lpwstr>
  </property>
  <property fmtid="{D5CDD505-2E9C-101B-9397-08002B2CF9AE}" pid="18" name="Objective-Version">
    <vt:lpwstr>0.2</vt:lpwstr>
  </property>
  <property fmtid="{D5CDD505-2E9C-101B-9397-08002B2CF9AE}" pid="19" name="Objective-VersionNumber">
    <vt:r8>2</vt:r8>
  </property>
  <property fmtid="{D5CDD505-2E9C-101B-9397-08002B2CF9AE}" pid="20" name="Objective-VersionComment">
    <vt:lpwstr/>
  </property>
  <property fmtid="{D5CDD505-2E9C-101B-9397-08002B2CF9AE}" pid="21" name="Objective-FileNumber">
    <vt:lpwstr/>
  </property>
  <property fmtid="{D5CDD505-2E9C-101B-9397-08002B2CF9AE}" pid="22" name="Objective-Classification">
    <vt:lpwstr>OFFICIAL</vt:lpwstr>
  </property>
  <property fmtid="{D5CDD505-2E9C-101B-9397-08002B2CF9AE}" pid="23" name="Objective-Caveats">
    <vt:lpwstr/>
  </property>
  <property fmtid="{D5CDD505-2E9C-101B-9397-08002B2CF9AE}" pid="24" name="Objective-Date of Original">
    <vt:lpwstr/>
  </property>
  <property fmtid="{D5CDD505-2E9C-101B-9397-08002B2CF9AE}" pid="25" name="Objective-Date Received">
    <vt:lpwstr/>
  </property>
  <property fmtid="{D5CDD505-2E9C-101B-9397-08002B2CF9AE}" pid="26" name="Objective-SG Web Publication - Category">
    <vt:lpwstr/>
  </property>
  <property fmtid="{D5CDD505-2E9C-101B-9397-08002B2CF9AE}" pid="27" name="Objective-SG Web Publication - Category 2 Classification">
    <vt:lpwstr/>
  </property>
  <property fmtid="{D5CDD505-2E9C-101B-9397-08002B2CF9AE}" pid="28" name="Objective-Connect Creator">
    <vt:lpwstr/>
  </property>
  <property fmtid="{D5CDD505-2E9C-101B-9397-08002B2CF9AE}" pid="29" name="Objective-Required Redaction">
    <vt:lpwstr/>
  </property>
</Properties>
</file>